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_rels/presentation.xml.rels" ContentType="application/vnd.openxmlformats-package.relationships+xml"/>
  <Override PartName="/ppt/media/image29.png" ContentType="image/png"/>
  <Override PartName="/ppt/media/image28.png" ContentType="image/png"/>
  <Override PartName="/ppt/media/image27.png" ContentType="image/png"/>
  <Override PartName="/ppt/media/image26.png" ContentType="image/png"/>
  <Override PartName="/ppt/media/image2.png" ContentType="image/png"/>
  <Override PartName="/ppt/media/image11.png" ContentType="image/png"/>
  <Override PartName="/ppt/media/image17.png" ContentType="image/png"/>
  <Override PartName="/ppt/media/image8.png" ContentType="image/png"/>
  <Override PartName="/ppt/media/image12.png" ContentType="image/png"/>
  <Override PartName="/ppt/media/image18.png" ContentType="image/png"/>
  <Override PartName="/ppt/media/image9.png" ContentType="image/png"/>
  <Override PartName="/ppt/media/image20.png" ContentType="image/png"/>
  <Override PartName="/ppt/media/image13.png" ContentType="image/png"/>
  <Override PartName="/ppt/media/image4.png" ContentType="image/png"/>
  <Override PartName="/ppt/media/image31.png" ContentType="image/png"/>
  <Override PartName="/ppt/media/image32.png" ContentType="image/png"/>
  <Override PartName="/ppt/media/image33.png" ContentType="image/png"/>
  <Override PartName="/ppt/media/image7.png" ContentType="image/png"/>
  <Override PartName="/ppt/media/image16.png" ContentType="image/png"/>
  <Override PartName="/ppt/media/image5.png" ContentType="image/png"/>
  <Override PartName="/ppt/media/image14.png" ContentType="image/png"/>
  <Override PartName="/ppt/media/image30.png" ContentType="image/png"/>
  <Override PartName="/ppt/media/image3.jpeg" ContentType="image/jpeg"/>
  <Override PartName="/ppt/media/image6.png" ContentType="image/png"/>
  <Override PartName="/ppt/media/image15.png" ContentType="image/png"/>
  <Override PartName="/ppt/media/image1.jpeg" ContentType="image/jpeg"/>
  <Override PartName="/ppt/media/image10.png" ContentType="image/png"/>
  <Override PartName="/ppt/media/image19.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slides/_rels/slide21.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17.xml.rels" ContentType="application/vnd.openxmlformats-package.relationships+xml"/>
  <Override PartName="/ppt/slides/_rels/slide2.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14.xml.rels" ContentType="application/vnd.openxmlformats-package.relationships+xml"/>
  <Override PartName="/ppt/slides/_rels/slide26.xml.rels" ContentType="application/vnd.openxmlformats-package.relationships+xml"/>
  <Override PartName="/ppt/slides/_rels/slide15.xml.rels" ContentType="application/vnd.openxmlformats-package.relationships+xml"/>
  <Override PartName="/ppt/slides/_rels/slide27.xml.rels" ContentType="application/vnd.openxmlformats-package.relationships+xml"/>
  <Override PartName="/ppt/slides/_rels/slide13.xml.rels" ContentType="application/vnd.openxmlformats-package.relationships+xml"/>
  <Override PartName="/ppt/slides/_rels/slide25.xml.rels" ContentType="application/vnd.openxmlformats-package.relationships+xml"/>
  <Override PartName="/ppt/slides/_rels/slide12.xml.rels" ContentType="application/vnd.openxmlformats-package.relationships+xml"/>
  <Override PartName="/ppt/slides/_rels/slide24.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23.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22.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25.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24.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3.xml" ContentType="application/vnd.openxmlformats-officedocument.presentationml.slide+xml"/>
  <Override PartName="/ppt/slides/slide6.xml" ContentType="application/vnd.openxmlformats-officedocument.presentationml.slide+xml"/>
  <Override PartName="/ppt/slides/slide22.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slide" Target="slides/slide27.xml"/><Relationship Id="rId38"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Grey Elega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fr-CH" sz="4400" spc="-1" strike="noStrike">
              <a:solidFill>
                <a:srgbClr val="000000"/>
              </a:solidFill>
              <a:latin typeface="Arial"/>
            </a:endParaRPr>
          </a:p>
        </p:txBody>
      </p:sp>
      <p:sp>
        <p:nvSpPr>
          <p:cNvPr id="23"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fr-CH"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able of Content">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1">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ullet 1">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2">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ullet 2">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Jigsaw">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ullet 3">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Image">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image" Target="../media/image1.jpeg"/><Relationship Id="rId9" Type="http://schemas.openxmlformats.org/officeDocument/2006/relationships/image" Target="../media/image1.jpeg"/><Relationship Id="rId10" Type="http://schemas.openxmlformats.org/officeDocument/2006/relationships/image" Target="../media/image1.jpeg"/><Relationship Id="rId11" Type="http://schemas.openxmlformats.org/officeDocument/2006/relationships/image" Target="../media/image1.jpeg"/><Relationship Id="rId12" Type="http://schemas.openxmlformats.org/officeDocument/2006/relationships/image" Target="../media/image1.jpeg"/><Relationship Id="rId13" Type="http://schemas.openxmlformats.org/officeDocument/2006/relationships/image" Target="../media/image1.jpeg"/><Relationship Id="rId14" Type="http://schemas.openxmlformats.org/officeDocument/2006/relationships/image" Target="../media/image2.png"/><Relationship Id="rId15" Type="http://schemas.openxmlformats.org/officeDocument/2006/relationships/hyperlink" Target="https://icons8.com/illustrations/author/5ec7b0e101d0360016f3d1b3" TargetMode="External"/><Relationship Id="rId16" Type="http://schemas.openxmlformats.org/officeDocument/2006/relationships/hyperlink" Target="https://icons8.com/" TargetMode="External"/><Relationship Id="rId17"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jpeg"/><Relationship Id="rId3" Type="http://schemas.openxmlformats.org/officeDocument/2006/relationships/image" Target="../media/image3.jpeg"/><Relationship Id="rId4" Type="http://schemas.openxmlformats.org/officeDocument/2006/relationships/image" Target="../media/image3.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image" Target="../media/image1.jpeg"/><Relationship Id="rId9" Type="http://schemas.openxmlformats.org/officeDocument/2006/relationships/image" Target="../media/image1.jpeg"/><Relationship Id="rId10" Type="http://schemas.openxmlformats.org/officeDocument/2006/relationships/image" Target="../media/image1.jpeg"/><Relationship Id="rId11" Type="http://schemas.openxmlformats.org/officeDocument/2006/relationships/image" Target="../media/image1.jpeg"/><Relationship Id="rId12" Type="http://schemas.openxmlformats.org/officeDocument/2006/relationships/image" Target="../media/image1.jpeg"/><Relationship Id="rId13" Type="http://schemas.openxmlformats.org/officeDocument/2006/relationships/image" Target="../media/image1.jpeg"/><Relationship Id="rId14" Type="http://schemas.openxmlformats.org/officeDocument/2006/relationships/image" Target="../media/image1.jpeg"/><Relationship Id="rId15" Type="http://schemas.openxmlformats.org/officeDocument/2006/relationships/image" Target="../media/image1.jpeg"/><Relationship Id="rId16" Type="http://schemas.openxmlformats.org/officeDocument/2006/relationships/image" Target="../media/image1.jpeg"/><Relationship Id="rId17" Type="http://schemas.openxmlformats.org/officeDocument/2006/relationships/image" Target="../media/image1.jpeg"/><Relationship Id="rId18" Type="http://schemas.openxmlformats.org/officeDocument/2006/relationships/image" Target="../media/image1.jpeg"/><Relationship Id="rId19" Type="http://schemas.openxmlformats.org/officeDocument/2006/relationships/image" Target="../media/image1.jpeg"/><Relationship Id="rId20" Type="http://schemas.openxmlformats.org/officeDocument/2006/relationships/image" Target="../media/image1.jpeg"/><Relationship Id="rId21" Type="http://schemas.openxmlformats.org/officeDocument/2006/relationships/image" Target="../media/image1.jpeg"/><Relationship Id="rId22" Type="http://schemas.openxmlformats.org/officeDocument/2006/relationships/image" Target="../media/image1.jpeg"/><Relationship Id="rId23" Type="http://schemas.openxmlformats.org/officeDocument/2006/relationships/image" Target="../media/image1.jpeg"/><Relationship Id="rId24" Type="http://schemas.openxmlformats.org/officeDocument/2006/relationships/image" Target="../media/image1.jpeg"/><Relationship Id="rId25" Type="http://schemas.openxmlformats.org/officeDocument/2006/relationships/image" Target="../media/image1.jpeg"/><Relationship Id="rId26"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a:off x="0" y="4114800"/>
            <a:ext cx="10069920" cy="1545120"/>
          </a:xfrm>
          <a:prstGeom prst="rect">
            <a:avLst/>
          </a:prstGeom>
          <a:solidFill>
            <a:srgbClr val="fffff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grpSp>
        <p:nvGrpSpPr>
          <p:cNvPr id="1" name=""/>
          <p:cNvGrpSpPr/>
          <p:nvPr/>
        </p:nvGrpSpPr>
        <p:grpSpPr>
          <a:xfrm>
            <a:off x="0" y="0"/>
            <a:ext cx="10070640" cy="4104720"/>
            <a:chOff x="0" y="0"/>
            <a:chExt cx="10070640" cy="4104720"/>
          </a:xfrm>
        </p:grpSpPr>
        <p:sp>
          <p:nvSpPr>
            <p:cNvPr id="2" name=""/>
            <p:cNvSpPr/>
            <p:nvPr/>
          </p:nvSpPr>
          <p:spPr>
            <a:xfrm>
              <a:off x="0" y="0"/>
              <a:ext cx="10070640" cy="4104720"/>
            </a:xfrm>
            <a:prstGeom prst="rect">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3" name=""/>
            <p:cNvSpPr/>
            <p:nvPr/>
          </p:nvSpPr>
          <p:spPr>
            <a:xfrm>
              <a:off x="0" y="1280160"/>
              <a:ext cx="1544400" cy="630000"/>
            </a:xfrm>
            <a:prstGeom prst="rect">
              <a:avLst/>
            </a:prstGeom>
            <a:solidFill>
              <a:srgbClr val="343a40">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ffffff"/>
                </a:solidFill>
                <a:latin typeface="Noto Sans"/>
                <a:ea typeface="DejaVu Sans"/>
              </a:endParaRPr>
            </a:p>
          </p:txBody>
        </p:sp>
        <p:sp>
          <p:nvSpPr>
            <p:cNvPr id="4" name=""/>
            <p:cNvSpPr/>
            <p:nvPr/>
          </p:nvSpPr>
          <p:spPr>
            <a:xfrm>
              <a:off x="914400" y="1920240"/>
              <a:ext cx="1270080" cy="181872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 name=""/>
            <p:cNvSpPr/>
            <p:nvPr/>
          </p:nvSpPr>
          <p:spPr>
            <a:xfrm>
              <a:off x="2194560" y="548640"/>
              <a:ext cx="1270080" cy="1818720"/>
            </a:xfrm>
            <a:prstGeom prst="rect">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 name=""/>
            <p:cNvSpPr/>
            <p:nvPr/>
          </p:nvSpPr>
          <p:spPr>
            <a:xfrm>
              <a:off x="3474720" y="1188720"/>
              <a:ext cx="355680" cy="35568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7" name=""/>
            <p:cNvSpPr/>
            <p:nvPr/>
          </p:nvSpPr>
          <p:spPr>
            <a:xfrm>
              <a:off x="4206240" y="0"/>
              <a:ext cx="1452960" cy="904320"/>
            </a:xfrm>
            <a:prstGeom prst="rect">
              <a:avLst/>
            </a:prstGeom>
            <a:solidFill>
              <a:srgbClr val="6c757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8" name=""/>
            <p:cNvSpPr/>
            <p:nvPr/>
          </p:nvSpPr>
          <p:spPr>
            <a:xfrm>
              <a:off x="4663440" y="914400"/>
              <a:ext cx="995760" cy="447120"/>
            </a:xfrm>
            <a:prstGeom prst="rect">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9" name=""/>
            <p:cNvSpPr/>
            <p:nvPr/>
          </p:nvSpPr>
          <p:spPr>
            <a:xfrm>
              <a:off x="3474720" y="1737360"/>
              <a:ext cx="3098880" cy="99576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0" name=""/>
            <p:cNvSpPr/>
            <p:nvPr/>
          </p:nvSpPr>
          <p:spPr>
            <a:xfrm>
              <a:off x="4114800" y="2743200"/>
              <a:ext cx="1452960" cy="99576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1" name=""/>
            <p:cNvSpPr/>
            <p:nvPr/>
          </p:nvSpPr>
          <p:spPr>
            <a:xfrm>
              <a:off x="6583680" y="1463040"/>
              <a:ext cx="1544400" cy="447120"/>
            </a:xfrm>
            <a:prstGeom prst="rect">
              <a:avLst/>
            </a:prstGeom>
            <a:solidFill>
              <a:srgbClr val="b2b2b2">
                <a:alpha val="6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2" name=""/>
            <p:cNvSpPr/>
            <p:nvPr/>
          </p:nvSpPr>
          <p:spPr>
            <a:xfrm>
              <a:off x="7315200" y="1920240"/>
              <a:ext cx="1452960" cy="1635840"/>
            </a:xfrm>
            <a:prstGeom prst="rect">
              <a:avLst/>
            </a:prstGeom>
            <a:solidFill>
              <a:srgbClr val="b2b2b2">
                <a:alpha val="3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3" name=""/>
            <p:cNvSpPr/>
            <p:nvPr/>
          </p:nvSpPr>
          <p:spPr>
            <a:xfrm>
              <a:off x="2743200" y="2377440"/>
              <a:ext cx="538560" cy="812880"/>
            </a:xfrm>
            <a:prstGeom prst="rect">
              <a:avLst/>
            </a:prstGeom>
            <a:solidFill>
              <a:srgbClr val="f4f4f9"/>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4" name=""/>
            <p:cNvSpPr/>
            <p:nvPr/>
          </p:nvSpPr>
          <p:spPr>
            <a:xfrm>
              <a:off x="8595360" y="0"/>
              <a:ext cx="1475280" cy="1452960"/>
            </a:xfrm>
            <a:prstGeom prst="rect">
              <a:avLst/>
            </a:prstGeom>
            <a:solidFill>
              <a:srgbClr val="ddddd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5" name=""/>
            <p:cNvSpPr/>
            <p:nvPr/>
          </p:nvSpPr>
          <p:spPr>
            <a:xfrm>
              <a:off x="6766560" y="0"/>
              <a:ext cx="264240" cy="995760"/>
            </a:xfrm>
            <a:prstGeom prst="rect">
              <a:avLst/>
            </a:prstGeom>
            <a:solidFill>
              <a:srgbClr val="2f4550">
                <a:alpha val="5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6" name=""/>
            <p:cNvSpPr/>
            <p:nvPr/>
          </p:nvSpPr>
          <p:spPr>
            <a:xfrm>
              <a:off x="1554480" y="0"/>
              <a:ext cx="172800" cy="904320"/>
            </a:xfrm>
            <a:prstGeom prst="rect">
              <a:avLst/>
            </a:prstGeom>
            <a:solidFill>
              <a:srgbClr val="808080"/>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7" name=""/>
            <p:cNvSpPr/>
            <p:nvPr/>
          </p:nvSpPr>
          <p:spPr>
            <a:xfrm>
              <a:off x="0" y="3017520"/>
              <a:ext cx="355680" cy="1087200"/>
            </a:xfrm>
            <a:prstGeom prst="rect">
              <a:avLst/>
            </a:prstGeom>
            <a:solidFill>
              <a:srgbClr val="f4f4f9"/>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8" name=""/>
            <p:cNvSpPr/>
            <p:nvPr/>
          </p:nvSpPr>
          <p:spPr>
            <a:xfrm>
              <a:off x="9601200" y="2560320"/>
              <a:ext cx="355680" cy="1544400"/>
            </a:xfrm>
            <a:prstGeom prst="rect">
              <a:avLst/>
            </a:prstGeom>
            <a:solidFill>
              <a:srgbClr val="b2b2b2"/>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19" name=""/>
            <p:cNvSpPr/>
            <p:nvPr/>
          </p:nvSpPr>
          <p:spPr>
            <a:xfrm>
              <a:off x="8778240" y="1828800"/>
              <a:ext cx="355680" cy="35568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grpSp>
      <p:sp>
        <p:nvSpPr>
          <p:cNvPr id="20" name="PlaceHolder 1"/>
          <p:cNvSpPr>
            <a:spLocks noGrp="1"/>
          </p:cNvSpPr>
          <p:nvPr>
            <p:ph type="title"/>
          </p:nvPr>
        </p:nvSpPr>
        <p:spPr>
          <a:xfrm>
            <a:off x="504000" y="226080"/>
            <a:ext cx="9071640" cy="946080"/>
          </a:xfrm>
          <a:prstGeom prst="rect">
            <a:avLst/>
          </a:prstGeom>
          <a:noFill/>
          <a:ln w="0">
            <a:noFill/>
          </a:ln>
        </p:spPr>
        <p:txBody>
          <a:bodyPr lIns="0" rIns="0" tIns="0" bIns="0" anchor="ctr">
            <a:noAutofit/>
          </a:bodyPr>
          <a:p>
            <a:pPr indent="0">
              <a:buNone/>
            </a:pPr>
            <a:r>
              <a:rPr b="0" lang="fr-CH" sz="1800" spc="-1" strike="noStrike">
                <a:solidFill>
                  <a:srgbClr val="000000"/>
                </a:solidFill>
                <a:latin typeface="Arial"/>
              </a:rPr>
              <a:t>Click to edit the title text format</a:t>
            </a:r>
            <a:endParaRPr b="0" lang="fr-CH" sz="1800" spc="-1" strike="noStrike">
              <a:solidFill>
                <a:srgbClr val="000000"/>
              </a:solidFill>
              <a:latin typeface="Arial"/>
            </a:endParaRPr>
          </a:p>
        </p:txBody>
      </p:sp>
      <p:sp>
        <p:nvSpPr>
          <p:cNvPr id="21"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CH" sz="3200" spc="-1" strike="noStrike">
                <a:solidFill>
                  <a:srgbClr val="000000"/>
                </a:solidFill>
                <a:latin typeface="Arial"/>
              </a:rPr>
              <a:t>Click to edit the outline text format</a:t>
            </a:r>
            <a:endParaRPr b="0" lang="fr-CH"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CH" sz="2800" spc="-1" strike="noStrike">
                <a:solidFill>
                  <a:srgbClr val="000000"/>
                </a:solidFill>
                <a:latin typeface="Arial"/>
              </a:rPr>
              <a:t>Second Outline Level</a:t>
            </a:r>
            <a:endParaRPr b="0" lang="fr-CH"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CH" sz="2400" spc="-1" strike="noStrike">
                <a:solidFill>
                  <a:srgbClr val="000000"/>
                </a:solidFill>
                <a:latin typeface="Arial"/>
              </a:rPr>
              <a:t>Third Outline Level</a:t>
            </a:r>
            <a:endParaRPr b="0" lang="fr-CH"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CH" sz="2000" spc="-1" strike="noStrike">
                <a:solidFill>
                  <a:srgbClr val="000000"/>
                </a:solidFill>
                <a:latin typeface="Arial"/>
              </a:rPr>
              <a:t>Fourth Outline Level</a:t>
            </a:r>
            <a:endParaRPr b="0" lang="fr-CH"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CH" sz="2000" spc="-1" strike="noStrike">
                <a:solidFill>
                  <a:srgbClr val="000000"/>
                </a:solidFill>
                <a:latin typeface="Arial"/>
              </a:rPr>
              <a:t>Fifth Outline Level</a:t>
            </a:r>
            <a:endParaRPr b="0" lang="fr-CH"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CH" sz="2000" spc="-1" strike="noStrike">
                <a:solidFill>
                  <a:srgbClr val="000000"/>
                </a:solidFill>
                <a:latin typeface="Arial"/>
              </a:rPr>
              <a:t>Sixth Outline Level</a:t>
            </a:r>
            <a:endParaRPr b="0" lang="fr-CH"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CH" sz="2000" spc="-1" strike="noStrike">
                <a:solidFill>
                  <a:srgbClr val="000000"/>
                </a:solidFill>
                <a:latin typeface="Arial"/>
              </a:rPr>
              <a:t>Seventh Outline Level</a:t>
            </a:r>
            <a:endParaRPr b="0" lang="fr-CH"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4" name=""/>
          <p:cNvGrpSpPr/>
          <p:nvPr/>
        </p:nvGrpSpPr>
        <p:grpSpPr>
          <a:xfrm>
            <a:off x="8540280" y="5055840"/>
            <a:ext cx="1270440" cy="904680"/>
            <a:chOff x="8540280" y="5055840"/>
            <a:chExt cx="1270440" cy="904680"/>
          </a:xfrm>
        </p:grpSpPr>
        <p:grpSp>
          <p:nvGrpSpPr>
            <p:cNvPr id="25" name=""/>
            <p:cNvGrpSpPr/>
            <p:nvPr/>
          </p:nvGrpSpPr>
          <p:grpSpPr>
            <a:xfrm>
              <a:off x="8540280" y="5055840"/>
              <a:ext cx="1270440" cy="904680"/>
              <a:chOff x="8540280" y="5055840"/>
              <a:chExt cx="1270440" cy="904680"/>
            </a:xfrm>
          </p:grpSpPr>
          <p:sp>
            <p:nvSpPr>
              <p:cNvPr id="26" name=""/>
              <p:cNvSpPr/>
              <p:nvPr/>
            </p:nvSpPr>
            <p:spPr>
              <a:xfrm flipV="1" rot="21598800">
                <a:off x="9637560" y="5421600"/>
                <a:ext cx="172800" cy="172800"/>
              </a:xfrm>
              <a:prstGeom prst="ellipse">
                <a:avLst/>
              </a:prstGeom>
              <a:blipFill rotWithShape="0">
                <a:blip r:embed="rId2"/>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27" name=""/>
              <p:cNvSpPr/>
              <p:nvPr/>
            </p:nvSpPr>
            <p:spPr>
              <a:xfrm flipV="1" rot="21598800">
                <a:off x="9271800" y="5421600"/>
                <a:ext cx="172800" cy="172800"/>
              </a:xfrm>
              <a:prstGeom prst="ellipse">
                <a:avLst/>
              </a:prstGeom>
              <a:blipFill rotWithShape="0">
                <a:blip r:embed="rId3"/>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28" name=""/>
              <p:cNvSpPr/>
              <p:nvPr/>
            </p:nvSpPr>
            <p:spPr>
              <a:xfrm flipV="1" rot="21598800">
                <a:off x="8906400" y="5421600"/>
                <a:ext cx="172800" cy="172800"/>
              </a:xfrm>
              <a:prstGeom prst="ellipse">
                <a:avLst/>
              </a:prstGeom>
              <a:blipFill rotWithShape="0">
                <a:blip r:embed="rId4"/>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29" name=""/>
              <p:cNvSpPr/>
              <p:nvPr/>
            </p:nvSpPr>
            <p:spPr>
              <a:xfrm flipV="1" rot="21598800">
                <a:off x="8540280" y="5421960"/>
                <a:ext cx="172800" cy="172800"/>
              </a:xfrm>
              <a:prstGeom prst="ellipse">
                <a:avLst/>
              </a:prstGeom>
              <a:blipFill rotWithShape="0">
                <a:blip r:embed="rId5"/>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0" name=""/>
              <p:cNvSpPr/>
              <p:nvPr/>
            </p:nvSpPr>
            <p:spPr>
              <a:xfrm flipV="1" rot="21598800">
                <a:off x="8540280" y="5055840"/>
                <a:ext cx="172800" cy="172800"/>
              </a:xfrm>
              <a:prstGeom prst="ellipse">
                <a:avLst/>
              </a:prstGeom>
              <a:blipFill rotWithShape="0">
                <a:blip r:embed="rId6"/>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1" name=""/>
              <p:cNvSpPr/>
              <p:nvPr/>
            </p:nvSpPr>
            <p:spPr>
              <a:xfrm flipV="1" rot="21598800">
                <a:off x="8906040" y="5055840"/>
                <a:ext cx="172800" cy="172800"/>
              </a:xfrm>
              <a:prstGeom prst="ellipse">
                <a:avLst/>
              </a:prstGeom>
              <a:blipFill rotWithShape="0">
                <a:blip r:embed="rId7"/>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2" name=""/>
              <p:cNvSpPr/>
              <p:nvPr/>
            </p:nvSpPr>
            <p:spPr>
              <a:xfrm flipV="1" rot="21598800">
                <a:off x="9271800" y="5056200"/>
                <a:ext cx="172800" cy="172800"/>
              </a:xfrm>
              <a:prstGeom prst="ellipse">
                <a:avLst/>
              </a:prstGeom>
              <a:blipFill rotWithShape="0">
                <a:blip r:embed="rId8"/>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3" name=""/>
              <p:cNvSpPr/>
              <p:nvPr/>
            </p:nvSpPr>
            <p:spPr>
              <a:xfrm flipV="1" rot="21598800">
                <a:off x="9637920" y="5055840"/>
                <a:ext cx="172800" cy="172800"/>
              </a:xfrm>
              <a:prstGeom prst="ellipse">
                <a:avLst/>
              </a:prstGeom>
              <a:blipFill rotWithShape="0">
                <a:blip r:embed="rId9"/>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4" name=""/>
              <p:cNvSpPr/>
              <p:nvPr/>
            </p:nvSpPr>
            <p:spPr>
              <a:xfrm flipV="1" rot="21598800">
                <a:off x="9637560" y="5787360"/>
                <a:ext cx="172800" cy="172800"/>
              </a:xfrm>
              <a:prstGeom prst="ellipse">
                <a:avLst/>
              </a:prstGeom>
              <a:blipFill rotWithShape="0">
                <a:blip r:embed="rId10"/>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5" name=""/>
              <p:cNvSpPr/>
              <p:nvPr/>
            </p:nvSpPr>
            <p:spPr>
              <a:xfrm flipV="1" rot="21598800">
                <a:off x="9272160" y="5787720"/>
                <a:ext cx="172800" cy="172800"/>
              </a:xfrm>
              <a:prstGeom prst="ellipse">
                <a:avLst/>
              </a:prstGeom>
              <a:blipFill rotWithShape="0">
                <a:blip r:embed="rId11"/>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6" name=""/>
              <p:cNvSpPr/>
              <p:nvPr/>
            </p:nvSpPr>
            <p:spPr>
              <a:xfrm flipV="1" rot="21598800">
                <a:off x="8906040" y="5787360"/>
                <a:ext cx="172800" cy="172800"/>
              </a:xfrm>
              <a:prstGeom prst="ellipse">
                <a:avLst/>
              </a:prstGeom>
              <a:blipFill rotWithShape="0">
                <a:blip r:embed="rId12"/>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37" name=""/>
              <p:cNvSpPr/>
              <p:nvPr/>
            </p:nvSpPr>
            <p:spPr>
              <a:xfrm flipV="1" rot="21598800">
                <a:off x="8540280" y="5787360"/>
                <a:ext cx="172800" cy="172800"/>
              </a:xfrm>
              <a:prstGeom prst="ellipse">
                <a:avLst/>
              </a:prstGeom>
              <a:blipFill rotWithShape="0">
                <a:blip r:embed="rId13"/>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grpSp>
      <p:sp>
        <p:nvSpPr>
          <p:cNvPr id="38" name=""/>
          <p:cNvSpPr/>
          <p:nvPr/>
        </p:nvSpPr>
        <p:spPr>
          <a:xfrm>
            <a:off x="1499760" y="1774080"/>
            <a:ext cx="2916000" cy="291600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39" name=""/>
          <p:cNvSpPr/>
          <p:nvPr/>
        </p:nvSpPr>
        <p:spPr>
          <a:xfrm>
            <a:off x="1225080" y="1134360"/>
            <a:ext cx="1179000" cy="117828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40" name=""/>
          <p:cNvSpPr/>
          <p:nvPr/>
        </p:nvSpPr>
        <p:spPr>
          <a:xfrm>
            <a:off x="3420000" y="4242960"/>
            <a:ext cx="630000" cy="63000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pic>
        <p:nvPicPr>
          <p:cNvPr id="41" name="" descr=""/>
          <p:cNvPicPr/>
          <p:nvPr/>
        </p:nvPicPr>
        <p:blipFill>
          <a:blip r:embed="rId14"/>
          <a:stretch/>
        </p:blipFill>
        <p:spPr>
          <a:xfrm>
            <a:off x="4349520" y="792360"/>
            <a:ext cx="5515920" cy="4135320"/>
          </a:xfrm>
          <a:prstGeom prst="rect">
            <a:avLst/>
          </a:prstGeom>
          <a:ln w="0">
            <a:noFill/>
          </a:ln>
        </p:spPr>
      </p:pic>
      <p:sp>
        <p:nvSpPr>
          <p:cNvPr id="42" name=""/>
          <p:cNvSpPr/>
          <p:nvPr/>
        </p:nvSpPr>
        <p:spPr>
          <a:xfrm>
            <a:off x="4846320" y="4846320"/>
            <a:ext cx="2122920" cy="2325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de-DE" sz="1000" spc="-1" strike="noStrike">
                <a:solidFill>
                  <a:srgbClr val="000000"/>
                </a:solidFill>
                <a:latin typeface="Lato"/>
                <a:ea typeface="Noto Sans CJK SC"/>
              </a:rPr>
              <a:t>Illustrations  by </a:t>
            </a:r>
            <a:r>
              <a:rPr b="0" lang="de-DE" sz="1000" spc="-1" strike="noStrike" u="sng">
                <a:solidFill>
                  <a:srgbClr val="0000ee"/>
                </a:solidFill>
                <a:uFillTx/>
                <a:latin typeface="Lato"/>
                <a:ea typeface="Noto Sans CJK SC"/>
                <a:hlinkClick r:id="rId15"/>
              </a:rPr>
              <a:t>Pixeltrue</a:t>
            </a:r>
            <a:r>
              <a:rPr b="0" lang="de-DE" sz="1000" spc="-1" strike="noStrike">
                <a:solidFill>
                  <a:srgbClr val="000000"/>
                </a:solidFill>
                <a:latin typeface="Lato"/>
                <a:ea typeface="Noto Sans CJK SC"/>
              </a:rPr>
              <a:t> on </a:t>
            </a:r>
            <a:r>
              <a:rPr b="0" lang="de-DE" sz="1000" spc="-1" strike="noStrike" u="sng">
                <a:solidFill>
                  <a:srgbClr val="0000ee"/>
                </a:solidFill>
                <a:uFillTx/>
                <a:latin typeface="Lato"/>
                <a:ea typeface="Noto Sans CJK SC"/>
                <a:hlinkClick r:id="rId16"/>
              </a:rPr>
              <a:t>icons8</a:t>
            </a:r>
            <a:endParaRPr b="0" lang="fr-CH" sz="1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1" r:id="rId17"/>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43" name=""/>
          <p:cNvGrpSpPr/>
          <p:nvPr/>
        </p:nvGrpSpPr>
        <p:grpSpPr>
          <a:xfrm>
            <a:off x="7406640" y="3566160"/>
            <a:ext cx="2367360" cy="4287600"/>
            <a:chOff x="7406640" y="3566160"/>
            <a:chExt cx="2367360" cy="4287600"/>
          </a:xfrm>
        </p:grpSpPr>
        <p:sp>
          <p:nvSpPr>
            <p:cNvPr id="44" name=""/>
            <p:cNvSpPr/>
            <p:nvPr/>
          </p:nvSpPr>
          <p:spPr>
            <a:xfrm>
              <a:off x="8138160" y="4754880"/>
              <a:ext cx="447120" cy="2550240"/>
            </a:xfrm>
            <a:prstGeom prst="rect">
              <a:avLst/>
            </a:prstGeom>
            <a:blipFill rotWithShape="0">
              <a:blip r:embed="rId2"/>
              <a:srcRect/>
              <a:tile tx="0" ty="0" sx="64893" sy="64893"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45" name=""/>
            <p:cNvSpPr/>
            <p:nvPr/>
          </p:nvSpPr>
          <p:spPr>
            <a:xfrm>
              <a:off x="8961120" y="3566160"/>
              <a:ext cx="447120" cy="2550240"/>
            </a:xfrm>
            <a:prstGeom prst="rect">
              <a:avLst/>
            </a:prstGeom>
            <a:blipFill rotWithShape="0">
              <a:blip r:embed="rId3"/>
              <a:srcRect/>
              <a:tile tx="0" ty="0" sx="64893" sy="64893"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46" name=""/>
            <p:cNvSpPr/>
            <p:nvPr/>
          </p:nvSpPr>
          <p:spPr>
            <a:xfrm>
              <a:off x="8503920" y="5120640"/>
              <a:ext cx="1270080" cy="81360"/>
            </a:xfrm>
            <a:prstGeom prst="rect">
              <a:avLst/>
            </a:prstGeom>
            <a:solidFill>
              <a:srgbClr val="cccccc">
                <a:alpha val="75000"/>
              </a:srgbClr>
            </a:solidFill>
            <a:ln w="0">
              <a:noFill/>
            </a:ln>
          </p:spPr>
          <p:style>
            <a:lnRef idx="0"/>
            <a:fillRef idx="0"/>
            <a:effectRef idx="0"/>
            <a:fontRef idx="minor"/>
          </p:style>
          <p:txBody>
            <a:bodyPr wrap="none" lIns="90000" rIns="90000" tIns="40680" bIns="40680" anchor="ctr">
              <a:noAutofit/>
            </a:bodyPr>
            <a:p>
              <a:pPr>
                <a:lnSpc>
                  <a:spcPct val="100000"/>
                </a:lnSpc>
              </a:pPr>
              <a:endParaRPr b="0" lang="de-DE" sz="1800" spc="-1" strike="noStrike">
                <a:solidFill>
                  <a:srgbClr val="000000"/>
                </a:solidFill>
                <a:latin typeface="Noto Sans"/>
                <a:ea typeface="DejaVu Sans"/>
              </a:endParaRPr>
            </a:p>
          </p:txBody>
        </p:sp>
        <p:sp>
          <p:nvSpPr>
            <p:cNvPr id="47" name=""/>
            <p:cNvSpPr/>
            <p:nvPr/>
          </p:nvSpPr>
          <p:spPr>
            <a:xfrm>
              <a:off x="8321040" y="5303520"/>
              <a:ext cx="904320" cy="81360"/>
            </a:xfrm>
            <a:prstGeom prst="rect">
              <a:avLst/>
            </a:prstGeom>
            <a:solidFill>
              <a:srgbClr val="cccccc">
                <a:alpha val="75000"/>
              </a:srgbClr>
            </a:solidFill>
            <a:ln w="0">
              <a:noFill/>
            </a:ln>
          </p:spPr>
          <p:style>
            <a:lnRef idx="0"/>
            <a:fillRef idx="0"/>
            <a:effectRef idx="0"/>
            <a:fontRef idx="minor"/>
          </p:style>
          <p:txBody>
            <a:bodyPr wrap="none" lIns="90000" rIns="90000" tIns="40680" bIns="40680" anchor="ctr">
              <a:noAutofit/>
            </a:bodyPr>
            <a:p>
              <a:pPr>
                <a:lnSpc>
                  <a:spcPct val="100000"/>
                </a:lnSpc>
              </a:pPr>
              <a:endParaRPr b="0" lang="de-DE" sz="1800" spc="-1" strike="noStrike">
                <a:solidFill>
                  <a:srgbClr val="000000"/>
                </a:solidFill>
                <a:latin typeface="Noto Sans"/>
                <a:ea typeface="DejaVu Sans"/>
              </a:endParaRPr>
            </a:p>
          </p:txBody>
        </p:sp>
        <p:sp>
          <p:nvSpPr>
            <p:cNvPr id="48" name=""/>
            <p:cNvSpPr/>
            <p:nvPr/>
          </p:nvSpPr>
          <p:spPr>
            <a:xfrm>
              <a:off x="8869680" y="5486400"/>
              <a:ext cx="904320" cy="81360"/>
            </a:xfrm>
            <a:prstGeom prst="rect">
              <a:avLst/>
            </a:prstGeom>
            <a:solidFill>
              <a:srgbClr val="cccccc">
                <a:alpha val="75000"/>
              </a:srgbClr>
            </a:solidFill>
            <a:ln w="0">
              <a:noFill/>
            </a:ln>
          </p:spPr>
          <p:style>
            <a:lnRef idx="0"/>
            <a:fillRef idx="0"/>
            <a:effectRef idx="0"/>
            <a:fontRef idx="minor"/>
          </p:style>
          <p:txBody>
            <a:bodyPr wrap="none" lIns="90000" rIns="90000" tIns="40680" bIns="40680" anchor="ctr">
              <a:noAutofit/>
            </a:bodyPr>
            <a:p>
              <a:pPr>
                <a:lnSpc>
                  <a:spcPct val="100000"/>
                </a:lnSpc>
              </a:pPr>
              <a:endParaRPr b="0" lang="de-DE" sz="1800" spc="-1" strike="noStrike">
                <a:solidFill>
                  <a:srgbClr val="000000"/>
                </a:solidFill>
                <a:latin typeface="Noto Sans"/>
                <a:ea typeface="DejaVu Sans"/>
              </a:endParaRPr>
            </a:p>
          </p:txBody>
        </p:sp>
        <p:sp>
          <p:nvSpPr>
            <p:cNvPr id="49" name=""/>
            <p:cNvSpPr/>
            <p:nvPr/>
          </p:nvSpPr>
          <p:spPr>
            <a:xfrm>
              <a:off x="7406640" y="5303520"/>
              <a:ext cx="447120" cy="2550240"/>
            </a:xfrm>
            <a:prstGeom prst="rect">
              <a:avLst/>
            </a:prstGeom>
            <a:blipFill rotWithShape="0">
              <a:blip r:embed="rId4"/>
              <a:srcRect/>
              <a:tile tx="0" ty="0" sx="64893" sy="64893"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grpSp>
      <p:sp>
        <p:nvSpPr>
          <p:cNvPr id="50" name=""/>
          <p:cNvSpPr/>
          <p:nvPr/>
        </p:nvSpPr>
        <p:spPr>
          <a:xfrm flipH="1" flipV="1">
            <a:off x="1442520" y="-1564560"/>
            <a:ext cx="447120" cy="2550240"/>
          </a:xfrm>
          <a:prstGeom prst="rect">
            <a:avLst/>
          </a:prstGeom>
          <a:blipFill rotWithShape="0">
            <a:blip r:embed="rId5"/>
            <a:srcRect/>
            <a:tile tx="0" ty="0" sx="64893" sy="64893"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1" name=""/>
          <p:cNvSpPr/>
          <p:nvPr/>
        </p:nvSpPr>
        <p:spPr>
          <a:xfrm flipH="1" flipV="1">
            <a:off x="619560" y="-365400"/>
            <a:ext cx="447120" cy="2550240"/>
          </a:xfrm>
          <a:prstGeom prst="rect">
            <a:avLst/>
          </a:prstGeom>
          <a:blipFill rotWithShape="0">
            <a:blip r:embed="rId6"/>
            <a:srcRect/>
            <a:tile tx="0" ty="0" sx="64893" sy="64893"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2" name=""/>
          <p:cNvSpPr/>
          <p:nvPr/>
        </p:nvSpPr>
        <p:spPr>
          <a:xfrm flipH="1" flipV="1">
            <a:off x="264240" y="538560"/>
            <a:ext cx="1270080" cy="81360"/>
          </a:xfrm>
          <a:prstGeom prst="rect">
            <a:avLst/>
          </a:prstGeom>
          <a:solidFill>
            <a:srgbClr val="cccccc">
              <a:alpha val="75000"/>
            </a:srgbClr>
          </a:solidFill>
          <a:ln w="0">
            <a:noFill/>
          </a:ln>
        </p:spPr>
        <p:style>
          <a:lnRef idx="0"/>
          <a:fillRef idx="0"/>
          <a:effectRef idx="0"/>
          <a:fontRef idx="minor"/>
        </p:style>
        <p:txBody>
          <a:bodyPr wrap="none" lIns="90000" rIns="90000" tIns="40680" bIns="40680" anchor="ctr">
            <a:noAutofit/>
          </a:bodyPr>
          <a:p>
            <a:pPr>
              <a:lnSpc>
                <a:spcPct val="100000"/>
              </a:lnSpc>
            </a:pPr>
            <a:endParaRPr b="0" lang="de-DE" sz="1800" spc="-1" strike="noStrike">
              <a:solidFill>
                <a:srgbClr val="000000"/>
              </a:solidFill>
              <a:latin typeface="Noto Sans"/>
              <a:ea typeface="DejaVu Sans"/>
            </a:endParaRPr>
          </a:p>
        </p:txBody>
      </p:sp>
      <p:sp>
        <p:nvSpPr>
          <p:cNvPr id="53" name=""/>
          <p:cNvSpPr/>
          <p:nvPr/>
        </p:nvSpPr>
        <p:spPr>
          <a:xfrm flipH="1" flipV="1">
            <a:off x="812880" y="355680"/>
            <a:ext cx="904320" cy="81360"/>
          </a:xfrm>
          <a:prstGeom prst="rect">
            <a:avLst/>
          </a:prstGeom>
          <a:solidFill>
            <a:srgbClr val="cccccc">
              <a:alpha val="75000"/>
            </a:srgbClr>
          </a:solidFill>
          <a:ln w="0">
            <a:noFill/>
          </a:ln>
        </p:spPr>
        <p:style>
          <a:lnRef idx="0"/>
          <a:fillRef idx="0"/>
          <a:effectRef idx="0"/>
          <a:fontRef idx="minor"/>
        </p:style>
        <p:txBody>
          <a:bodyPr wrap="none" lIns="90000" rIns="90000" tIns="40680" bIns="40680" anchor="ctr">
            <a:noAutofit/>
          </a:bodyPr>
          <a:p>
            <a:pPr>
              <a:lnSpc>
                <a:spcPct val="100000"/>
              </a:lnSpc>
            </a:pPr>
            <a:endParaRPr b="0" lang="de-DE" sz="1800" spc="-1" strike="noStrike">
              <a:solidFill>
                <a:srgbClr val="000000"/>
              </a:solidFill>
              <a:latin typeface="Noto Sans"/>
              <a:ea typeface="DejaVu Sans"/>
            </a:endParaRPr>
          </a:p>
        </p:txBody>
      </p:sp>
      <p:sp>
        <p:nvSpPr>
          <p:cNvPr id="54" name=""/>
          <p:cNvSpPr/>
          <p:nvPr/>
        </p:nvSpPr>
        <p:spPr>
          <a:xfrm flipH="1" flipV="1">
            <a:off x="264240" y="172800"/>
            <a:ext cx="904320" cy="81360"/>
          </a:xfrm>
          <a:prstGeom prst="rect">
            <a:avLst/>
          </a:prstGeom>
          <a:solidFill>
            <a:srgbClr val="cccccc">
              <a:alpha val="75000"/>
            </a:srgbClr>
          </a:solidFill>
          <a:ln w="0">
            <a:noFill/>
          </a:ln>
        </p:spPr>
        <p:style>
          <a:lnRef idx="0"/>
          <a:fillRef idx="0"/>
          <a:effectRef idx="0"/>
          <a:fontRef idx="minor"/>
        </p:style>
        <p:txBody>
          <a:bodyPr wrap="none" lIns="90000" rIns="90000" tIns="40680" bIns="40680" anchor="ctr">
            <a:noAutofit/>
          </a:bodyPr>
          <a:p>
            <a:pPr>
              <a:lnSpc>
                <a:spcPct val="100000"/>
              </a:lnSpc>
            </a:pPr>
            <a:endParaRPr b="0" lang="de-DE" sz="1800" spc="-1" strike="noStrike">
              <a:solidFill>
                <a:srgbClr val="000000"/>
              </a:solidFill>
              <a:latin typeface="Noto Sans"/>
              <a:ea typeface="DejaVu Sans"/>
            </a:endParaRPr>
          </a:p>
        </p:txBody>
      </p:sp>
      <p:sp>
        <p:nvSpPr>
          <p:cNvPr id="55" name=""/>
          <p:cNvSpPr/>
          <p:nvPr/>
        </p:nvSpPr>
        <p:spPr>
          <a:xfrm flipH="1" flipV="1">
            <a:off x="2184480" y="-2113200"/>
            <a:ext cx="447120" cy="2550240"/>
          </a:xfrm>
          <a:prstGeom prst="rect">
            <a:avLst/>
          </a:prstGeom>
          <a:blipFill rotWithShape="0">
            <a:blip r:embed="rId7"/>
            <a:srcRect/>
            <a:tile tx="0" ty="0" sx="64893" sy="64893" algn="ctr"/>
          </a:blip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6" name=""/>
          <p:cNvSpPr/>
          <p:nvPr/>
        </p:nvSpPr>
        <p:spPr>
          <a:xfrm>
            <a:off x="3474720" y="2560320"/>
            <a:ext cx="2733120" cy="273312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5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fr-CH" sz="4400" spc="-1" strike="noStrike">
                <a:solidFill>
                  <a:srgbClr val="000000"/>
                </a:solidFill>
                <a:latin typeface="Arial"/>
              </a:rPr>
              <a:t>Click to edit the title text format</a:t>
            </a:r>
            <a:endParaRPr b="0" lang="fr-CH" sz="4400" spc="-1" strike="noStrike">
              <a:solidFill>
                <a:srgbClr val="000000"/>
              </a:solidFill>
              <a:latin typeface="Arial"/>
            </a:endParaRPr>
          </a:p>
        </p:txBody>
      </p:sp>
      <p:sp>
        <p:nvSpPr>
          <p:cNvPr id="58"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CH" sz="3200" spc="-1" strike="noStrike">
                <a:solidFill>
                  <a:srgbClr val="000000"/>
                </a:solidFill>
                <a:latin typeface="Arial"/>
              </a:rPr>
              <a:t>Click to edit the outline text format</a:t>
            </a:r>
            <a:endParaRPr b="0" lang="fr-CH"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CH" sz="2800" spc="-1" strike="noStrike">
                <a:solidFill>
                  <a:srgbClr val="000000"/>
                </a:solidFill>
                <a:latin typeface="Arial"/>
              </a:rPr>
              <a:t>Second Outline Level</a:t>
            </a:r>
            <a:endParaRPr b="0" lang="fr-CH"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CH" sz="2400" spc="-1" strike="noStrike">
                <a:solidFill>
                  <a:srgbClr val="000000"/>
                </a:solidFill>
                <a:latin typeface="Arial"/>
              </a:rPr>
              <a:t>Third Outline Level</a:t>
            </a:r>
            <a:endParaRPr b="0" lang="fr-CH"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CH" sz="2000" spc="-1" strike="noStrike">
                <a:solidFill>
                  <a:srgbClr val="000000"/>
                </a:solidFill>
                <a:latin typeface="Arial"/>
              </a:rPr>
              <a:t>Fourth Outline Level</a:t>
            </a:r>
            <a:endParaRPr b="0" lang="fr-CH"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CH" sz="2000" spc="-1" strike="noStrike">
                <a:solidFill>
                  <a:srgbClr val="000000"/>
                </a:solidFill>
                <a:latin typeface="Arial"/>
              </a:rPr>
              <a:t>Fifth Outline Level</a:t>
            </a:r>
            <a:endParaRPr b="0" lang="fr-CH"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CH" sz="2000" spc="-1" strike="noStrike">
                <a:solidFill>
                  <a:srgbClr val="000000"/>
                </a:solidFill>
                <a:latin typeface="Arial"/>
              </a:rPr>
              <a:t>Sixth Outline Level</a:t>
            </a:r>
            <a:endParaRPr b="0" lang="fr-CH"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CH" sz="2000" spc="-1" strike="noStrike">
                <a:solidFill>
                  <a:srgbClr val="000000"/>
                </a:solidFill>
                <a:latin typeface="Arial"/>
              </a:rPr>
              <a:t>Seventh Outline Level</a:t>
            </a:r>
            <a:endParaRPr b="0" lang="fr-CH"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
          <p:cNvSpPr/>
          <p:nvPr/>
        </p:nvSpPr>
        <p:spPr>
          <a:xfrm>
            <a:off x="822960" y="2468880"/>
            <a:ext cx="1452960" cy="145296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0" name=""/>
          <p:cNvSpPr/>
          <p:nvPr/>
        </p:nvSpPr>
        <p:spPr>
          <a:xfrm>
            <a:off x="4480560" y="1554480"/>
            <a:ext cx="1452960" cy="145296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1" name=""/>
          <p:cNvSpPr/>
          <p:nvPr/>
        </p:nvSpPr>
        <p:spPr>
          <a:xfrm>
            <a:off x="6583680" y="3108960"/>
            <a:ext cx="1452960" cy="145296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2" name=""/>
          <p:cNvSpPr/>
          <p:nvPr/>
        </p:nvSpPr>
        <p:spPr>
          <a:xfrm>
            <a:off x="1554480" y="4114800"/>
            <a:ext cx="904320" cy="647280"/>
          </a:xfrm>
          <a:custGeom>
            <a:avLst/>
            <a:gdLst>
              <a:gd name="textAreaLeft" fmla="*/ 0 w 904320"/>
              <a:gd name="textAreaRight" fmla="*/ 914400 w 904320"/>
              <a:gd name="textAreaTop" fmla="*/ 0 h 647280"/>
              <a:gd name="textAreaBottom" fmla="*/ 657360 h 647280"/>
            </a:gdLst>
            <a:ahLst/>
            <a:rect l="textAreaLeft" t="textAreaTop" r="textAreaRight" b="textAreaBottom"/>
            <a:pathLst>
              <a:path fill="none" w="2540" h="1826">
                <a:moveTo>
                  <a:pt x="0" y="0"/>
                </a:moveTo>
                <a:cubicBezTo>
                  <a:pt x="508" y="2286"/>
                  <a:pt x="2540" y="1778"/>
                  <a:pt x="2540" y="1778"/>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Noto Sans"/>
              <a:ea typeface="DejaVu Sans"/>
            </a:endParaRPr>
          </a:p>
        </p:txBody>
      </p:sp>
      <p:sp>
        <p:nvSpPr>
          <p:cNvPr id="63" name=""/>
          <p:cNvSpPr/>
          <p:nvPr/>
        </p:nvSpPr>
        <p:spPr>
          <a:xfrm>
            <a:off x="3657600" y="1188720"/>
            <a:ext cx="812880" cy="630000"/>
          </a:xfrm>
          <a:custGeom>
            <a:avLst/>
            <a:gdLst>
              <a:gd name="textAreaLeft" fmla="*/ 0 w 812880"/>
              <a:gd name="textAreaRight" fmla="*/ 822960 w 812880"/>
              <a:gd name="textAreaTop" fmla="*/ 0 h 630000"/>
              <a:gd name="textAreaBottom" fmla="*/ 640080 h 630000"/>
            </a:gdLst>
            <a:ahLst/>
            <a:rect l="textAreaLeft" t="textAreaTop" r="textAreaRight" b="textAreaBottom"/>
            <a:pathLst>
              <a:path fill="none" w="2286" h="1778">
                <a:moveTo>
                  <a:pt x="2286" y="1778"/>
                </a:moveTo>
                <a:cubicBezTo>
                  <a:pt x="1016" y="1778"/>
                  <a:pt x="2033" y="0"/>
                  <a:pt x="0" y="0"/>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Noto Sans"/>
              <a:ea typeface="DejaVu Sans"/>
            </a:endParaRPr>
          </a:p>
        </p:txBody>
      </p:sp>
      <p:sp>
        <p:nvSpPr>
          <p:cNvPr id="64" name=""/>
          <p:cNvSpPr/>
          <p:nvPr/>
        </p:nvSpPr>
        <p:spPr>
          <a:xfrm>
            <a:off x="7955280" y="2011680"/>
            <a:ext cx="1454040" cy="1178640"/>
          </a:xfrm>
          <a:custGeom>
            <a:avLst/>
            <a:gdLst>
              <a:gd name="textAreaLeft" fmla="*/ 0 w 1454040"/>
              <a:gd name="textAreaRight" fmla="*/ 1464120 w 1454040"/>
              <a:gd name="textAreaTop" fmla="*/ 0 h 1178640"/>
              <a:gd name="textAreaBottom" fmla="*/ 1188720 h 1178640"/>
            </a:gdLst>
            <a:ahLst/>
            <a:rect l="textAreaLeft" t="textAreaTop" r="textAreaRight" b="textAreaBottom"/>
            <a:pathLst>
              <a:path fill="none" w="4067" h="3302">
                <a:moveTo>
                  <a:pt x="3302" y="0"/>
                </a:moveTo>
                <a:cubicBezTo>
                  <a:pt x="4826" y="1016"/>
                  <a:pt x="3810" y="2286"/>
                  <a:pt x="2540" y="2286"/>
                </a:cubicBezTo>
                <a:cubicBezTo>
                  <a:pt x="1269" y="2286"/>
                  <a:pt x="253" y="2540"/>
                  <a:pt x="0" y="3302"/>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Noto Sans"/>
              <a:ea typeface="DejaVu Sans"/>
            </a:endParaRPr>
          </a:p>
        </p:txBody>
      </p:sp>
      <p:sp>
        <p:nvSpPr>
          <p:cNvPr id="65" name=""/>
          <p:cNvSpPr/>
          <p:nvPr/>
        </p:nvSpPr>
        <p:spPr>
          <a:xfrm>
            <a:off x="2468880" y="822960"/>
            <a:ext cx="1400400" cy="136152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6" name=""/>
          <p:cNvSpPr/>
          <p:nvPr/>
        </p:nvSpPr>
        <p:spPr>
          <a:xfrm>
            <a:off x="3931920" y="4663440"/>
            <a:ext cx="1674720" cy="1635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
        <p:nvSpPr>
          <p:cNvPr id="67" name=""/>
          <p:cNvSpPr/>
          <p:nvPr/>
        </p:nvSpPr>
        <p:spPr>
          <a:xfrm>
            <a:off x="8412480" y="1280160"/>
            <a:ext cx="1087200" cy="9957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Noto Sans"/>
              <a:ea typeface="DejaVu Sans"/>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
          <p:cNvSpPr/>
          <p:nvPr/>
        </p:nvSpPr>
        <p:spPr>
          <a:xfrm>
            <a:off x="2103480" y="3658320"/>
            <a:ext cx="1635840" cy="1635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69" name=""/>
          <p:cNvSpPr/>
          <p:nvPr/>
        </p:nvSpPr>
        <p:spPr>
          <a:xfrm>
            <a:off x="823320" y="-273240"/>
            <a:ext cx="2184480" cy="21844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0" name=""/>
          <p:cNvSpPr/>
          <p:nvPr/>
        </p:nvSpPr>
        <p:spPr>
          <a:xfrm>
            <a:off x="7955640" y="3109680"/>
            <a:ext cx="2184480" cy="21844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1" name=""/>
          <p:cNvSpPr/>
          <p:nvPr/>
        </p:nvSpPr>
        <p:spPr>
          <a:xfrm>
            <a:off x="9601560" y="915120"/>
            <a:ext cx="1635840" cy="1635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nvGrpSpPr>
          <p:cNvPr id="72" name=""/>
          <p:cNvGrpSpPr/>
          <p:nvPr/>
        </p:nvGrpSpPr>
        <p:grpSpPr>
          <a:xfrm>
            <a:off x="3909960" y="754920"/>
            <a:ext cx="2425680" cy="4329360"/>
            <a:chOff x="3909960" y="754920"/>
            <a:chExt cx="2425680" cy="4329360"/>
          </a:xfrm>
        </p:grpSpPr>
        <p:sp>
          <p:nvSpPr>
            <p:cNvPr id="73" name=""/>
            <p:cNvSpPr/>
            <p:nvPr/>
          </p:nvSpPr>
          <p:spPr>
            <a:xfrm flipH="1" flipV="1" rot="5330400">
              <a:off x="4847040" y="3356640"/>
              <a:ext cx="1361520" cy="1455120"/>
            </a:xfrm>
            <a:prstGeom prst="parallelogram">
              <a:avLst>
                <a:gd name="adj" fmla="val 50564"/>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4" name=""/>
            <p:cNvSpPr/>
            <p:nvPr/>
          </p:nvSpPr>
          <p:spPr>
            <a:xfrm flipH="1" flipV="1" rot="5330400">
              <a:off x="4016520" y="2318400"/>
              <a:ext cx="1361520" cy="1455120"/>
            </a:xfrm>
            <a:prstGeom prst="parallelogram">
              <a:avLst>
                <a:gd name="adj" fmla="val 50564"/>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5" name=""/>
            <p:cNvSpPr/>
            <p:nvPr/>
          </p:nvSpPr>
          <p:spPr>
            <a:xfrm flipH="1" flipV="1" rot="5330400">
              <a:off x="4913640" y="2054160"/>
              <a:ext cx="1361520" cy="1455120"/>
            </a:xfrm>
            <a:prstGeom prst="parallelogram">
              <a:avLst>
                <a:gd name="adj" fmla="val 50564"/>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6" name=""/>
            <p:cNvSpPr/>
            <p:nvPr/>
          </p:nvSpPr>
          <p:spPr>
            <a:xfrm flipH="1" flipV="1" rot="5330400">
              <a:off x="3970440" y="960480"/>
              <a:ext cx="1361520" cy="1455120"/>
            </a:xfrm>
            <a:prstGeom prst="parallelogram">
              <a:avLst>
                <a:gd name="adj" fmla="val 50564"/>
              </a:avLst>
            </a:prstGeom>
            <a:solidFill>
              <a:srgbClr val="6c757d"/>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77" name=""/>
            <p:cNvSpPr/>
            <p:nvPr/>
          </p:nvSpPr>
          <p:spPr>
            <a:xfrm flipH="1" flipV="1" rot="5330400">
              <a:off x="4904640" y="722520"/>
              <a:ext cx="1361520" cy="1455120"/>
            </a:xfrm>
            <a:prstGeom prst="parallelogram">
              <a:avLst>
                <a:gd name="adj" fmla="val 50564"/>
              </a:avLst>
            </a:prstGeom>
            <a:solidFill>
              <a:srgbClr val="343a40"/>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ffffff"/>
                </a:solidFill>
                <a:latin typeface="Arial"/>
                <a:ea typeface="DejaVu Sans"/>
              </a:endParaRPr>
            </a:p>
          </p:txBody>
        </p:sp>
        <p:sp>
          <p:nvSpPr>
            <p:cNvPr id="78" name=""/>
            <p:cNvSpPr/>
            <p:nvPr/>
          </p:nvSpPr>
          <p:spPr>
            <a:xfrm flipH="1" flipV="1" rot="5330400">
              <a:off x="4025160" y="3660840"/>
              <a:ext cx="1361520" cy="1455120"/>
            </a:xfrm>
            <a:prstGeom prst="parallelogram">
              <a:avLst>
                <a:gd name="adj" fmla="val 50564"/>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
          <p:cNvSpPr/>
          <p:nvPr/>
        </p:nvSpPr>
        <p:spPr>
          <a:xfrm>
            <a:off x="6411960" y="1300320"/>
            <a:ext cx="851760" cy="1728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0" name=""/>
          <p:cNvSpPr/>
          <p:nvPr/>
        </p:nvSpPr>
        <p:spPr>
          <a:xfrm>
            <a:off x="5813280" y="3854880"/>
            <a:ext cx="851760" cy="1728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1" name=""/>
          <p:cNvSpPr/>
          <p:nvPr/>
        </p:nvSpPr>
        <p:spPr>
          <a:xfrm>
            <a:off x="7589520" y="2560320"/>
            <a:ext cx="2184480" cy="21844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2" name=""/>
          <p:cNvSpPr/>
          <p:nvPr/>
        </p:nvSpPr>
        <p:spPr>
          <a:xfrm>
            <a:off x="3200400" y="731520"/>
            <a:ext cx="1674720" cy="1635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3" name=""/>
          <p:cNvSpPr/>
          <p:nvPr/>
        </p:nvSpPr>
        <p:spPr>
          <a:xfrm>
            <a:off x="1424160" y="3489120"/>
            <a:ext cx="1674720" cy="1635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4" name=""/>
          <p:cNvSpPr/>
          <p:nvPr/>
        </p:nvSpPr>
        <p:spPr>
          <a:xfrm>
            <a:off x="700920" y="1900080"/>
            <a:ext cx="1392120" cy="1838880"/>
          </a:xfrm>
          <a:custGeom>
            <a:avLst/>
            <a:gdLst>
              <a:gd name="textAreaLeft" fmla="*/ 0 w 1392120"/>
              <a:gd name="textAreaRight" fmla="*/ 1402200 w 1392120"/>
              <a:gd name="textAreaTop" fmla="*/ 0 h 1838880"/>
              <a:gd name="textAreaBottom" fmla="*/ 1848960 h 1838880"/>
            </a:gdLst>
            <a:ahLst/>
            <a:rect l="textAreaLeft" t="textAreaTop" r="textAreaRight" b="textAreaBottom"/>
            <a:pathLst>
              <a:path fill="none" w="3895" h="5136">
                <a:moveTo>
                  <a:pt x="339" y="0"/>
                </a:moveTo>
                <a:cubicBezTo>
                  <a:pt x="-931" y="2540"/>
                  <a:pt x="1609" y="5588"/>
                  <a:pt x="3895" y="508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85" name=""/>
          <p:cNvSpPr/>
          <p:nvPr/>
        </p:nvSpPr>
        <p:spPr>
          <a:xfrm>
            <a:off x="3931920" y="2011680"/>
            <a:ext cx="965880" cy="1361520"/>
          </a:xfrm>
          <a:custGeom>
            <a:avLst/>
            <a:gdLst>
              <a:gd name="textAreaLeft" fmla="*/ 0 w 965880"/>
              <a:gd name="textAreaRight" fmla="*/ 975960 w 965880"/>
              <a:gd name="textAreaTop" fmla="*/ 0 h 1361520"/>
              <a:gd name="textAreaBottom" fmla="*/ 1371600 h 1361520"/>
            </a:gdLst>
            <a:ahLst/>
            <a:rect l="textAreaLeft" t="textAreaTop" r="textAreaRight" b="textAreaBottom"/>
            <a:pathLst>
              <a:path fill="none" w="2711" h="3810">
                <a:moveTo>
                  <a:pt x="0" y="3810"/>
                </a:moveTo>
                <a:cubicBezTo>
                  <a:pt x="762" y="3048"/>
                  <a:pt x="1271" y="3556"/>
                  <a:pt x="1270" y="2795"/>
                </a:cubicBezTo>
                <a:cubicBezTo>
                  <a:pt x="1270" y="2032"/>
                  <a:pt x="3301" y="2286"/>
                  <a:pt x="2540" y="3048"/>
                </a:cubicBezTo>
                <a:cubicBezTo>
                  <a:pt x="1778" y="3810"/>
                  <a:pt x="1524" y="508"/>
                  <a:pt x="2540" y="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86" name=""/>
          <p:cNvSpPr/>
          <p:nvPr/>
        </p:nvSpPr>
        <p:spPr>
          <a:xfrm>
            <a:off x="7724880" y="2103120"/>
            <a:ext cx="768960" cy="1452960"/>
          </a:xfrm>
          <a:custGeom>
            <a:avLst/>
            <a:gdLst>
              <a:gd name="textAreaLeft" fmla="*/ 0 w 768960"/>
              <a:gd name="textAreaRight" fmla="*/ 779040 w 768960"/>
              <a:gd name="textAreaTop" fmla="*/ 0 h 1452960"/>
              <a:gd name="textAreaBottom" fmla="*/ 1463040 h 1452960"/>
            </a:gdLst>
            <a:ahLst/>
            <a:rect l="textAreaLeft" t="textAreaTop" r="textAreaRight" b="textAreaBottom"/>
            <a:pathLst>
              <a:path fill="none" w="2164" h="4064">
                <a:moveTo>
                  <a:pt x="132" y="4064"/>
                </a:moveTo>
                <a:cubicBezTo>
                  <a:pt x="-630" y="3301"/>
                  <a:pt x="2164" y="3555"/>
                  <a:pt x="2164" y="2794"/>
                </a:cubicBezTo>
                <a:cubicBezTo>
                  <a:pt x="2164" y="2032"/>
                  <a:pt x="-630" y="1778"/>
                  <a:pt x="132" y="2540"/>
                </a:cubicBezTo>
                <a:cubicBezTo>
                  <a:pt x="894" y="3302"/>
                  <a:pt x="1910" y="508"/>
                  <a:pt x="894" y="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87" name=""/>
          <p:cNvSpPr/>
          <p:nvPr/>
        </p:nvSpPr>
        <p:spPr>
          <a:xfrm>
            <a:off x="1424160" y="4754880"/>
            <a:ext cx="851760" cy="1728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88" name=""/>
          <p:cNvSpPr/>
          <p:nvPr/>
        </p:nvSpPr>
        <p:spPr>
          <a:xfrm>
            <a:off x="2887200" y="1300320"/>
            <a:ext cx="851760" cy="1728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9" name=""/>
          <p:cNvGrpSpPr/>
          <p:nvPr/>
        </p:nvGrpSpPr>
        <p:grpSpPr>
          <a:xfrm>
            <a:off x="3570480" y="1225440"/>
            <a:ext cx="5110560" cy="2916000"/>
            <a:chOff x="3570480" y="1225440"/>
            <a:chExt cx="5110560" cy="2916000"/>
          </a:xfrm>
        </p:grpSpPr>
        <p:sp>
          <p:nvSpPr>
            <p:cNvPr id="90" name=""/>
            <p:cNvSpPr/>
            <p:nvPr/>
          </p:nvSpPr>
          <p:spPr>
            <a:xfrm>
              <a:off x="3570480" y="1528200"/>
              <a:ext cx="4917240" cy="2613240"/>
            </a:xfrm>
            <a:prstGeom prst="rect">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91" name=""/>
            <p:cNvSpPr/>
            <p:nvPr/>
          </p:nvSpPr>
          <p:spPr>
            <a:xfrm>
              <a:off x="3763800" y="1225440"/>
              <a:ext cx="4917240" cy="2613240"/>
            </a:xfrm>
            <a:prstGeom prst="rect">
              <a:avLst/>
            </a:prstGeom>
            <a:noFill/>
            <a:ln w="18360">
              <a:solidFill>
                <a:srgbClr val="000000"/>
              </a:solidFill>
              <a:round/>
            </a:ln>
          </p:spPr>
          <p:style>
            <a:lnRef idx="0"/>
            <a:fillRef idx="0"/>
            <a:effectRef idx="0"/>
            <a:fontRef idx="minor"/>
          </p:style>
          <p:txBody>
            <a:bodyPr wrap="none" lIns="99000" rIns="99000" tIns="54000" bIns="54000" anchor="ctr">
              <a:noAutofit/>
            </a:bodyPr>
            <a:p>
              <a:pPr>
                <a:lnSpc>
                  <a:spcPct val="100000"/>
                </a:lnSpc>
              </a:pPr>
              <a:endParaRPr b="0" lang="de-DE" sz="1800" spc="-1" strike="noStrike">
                <a:solidFill>
                  <a:srgbClr val="000000"/>
                </a:solidFill>
                <a:latin typeface="Arial"/>
                <a:ea typeface="DejaVu Sans"/>
              </a:endParaRPr>
            </a:p>
          </p:txBody>
        </p:sp>
      </p:grpSp>
      <p:grpSp>
        <p:nvGrpSpPr>
          <p:cNvPr id="92" name=""/>
          <p:cNvGrpSpPr/>
          <p:nvPr/>
        </p:nvGrpSpPr>
        <p:grpSpPr>
          <a:xfrm>
            <a:off x="-2073960" y="-402120"/>
            <a:ext cx="4916520" cy="8511120"/>
            <a:chOff x="-2073960" y="-402120"/>
            <a:chExt cx="4916520" cy="8511120"/>
          </a:xfrm>
        </p:grpSpPr>
        <p:sp>
          <p:nvSpPr>
            <p:cNvPr id="93" name=""/>
            <p:cNvSpPr/>
            <p:nvPr/>
          </p:nvSpPr>
          <p:spPr>
            <a:xfrm>
              <a:off x="-893160" y="448668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4" name=""/>
            <p:cNvSpPr/>
            <p:nvPr/>
          </p:nvSpPr>
          <p:spPr>
            <a:xfrm rot="5358000">
              <a:off x="-877320" y="514332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95" name=""/>
            <p:cNvSpPr/>
            <p:nvPr/>
          </p:nvSpPr>
          <p:spPr>
            <a:xfrm>
              <a:off x="-228960" y="516168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f8f9f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6" name=""/>
            <p:cNvSpPr/>
            <p:nvPr/>
          </p:nvSpPr>
          <p:spPr>
            <a:xfrm rot="5358000">
              <a:off x="-209880" y="4488840"/>
              <a:ext cx="1058400" cy="756360"/>
            </a:xfrm>
            <a:custGeom>
              <a:avLst/>
              <a:gdLst>
                <a:gd name="textAreaLeft" fmla="*/ 276840 w 1058400"/>
                <a:gd name="textAreaRight" fmla="*/ 791640 w 105840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97" name=""/>
            <p:cNvSpPr/>
            <p:nvPr/>
          </p:nvSpPr>
          <p:spPr>
            <a:xfrm>
              <a:off x="-228960" y="382608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2"/>
              <a:srcRect/>
              <a:tile tx="0" ty="0" sx="64893" sy="64893"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8" name=""/>
            <p:cNvSpPr/>
            <p:nvPr/>
          </p:nvSpPr>
          <p:spPr>
            <a:xfrm rot="5358000">
              <a:off x="-1566000" y="448452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3"/>
              <a:srcRect/>
              <a:tile tx="0" ty="0" sx="64893" sy="64893"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99" name=""/>
            <p:cNvSpPr/>
            <p:nvPr/>
          </p:nvSpPr>
          <p:spPr>
            <a:xfrm rot="5358000">
              <a:off x="-2218320" y="516060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0" name=""/>
            <p:cNvSpPr/>
            <p:nvPr/>
          </p:nvSpPr>
          <p:spPr>
            <a:xfrm rot="5358000">
              <a:off x="-876960" y="381132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1" name=""/>
            <p:cNvSpPr/>
            <p:nvPr/>
          </p:nvSpPr>
          <p:spPr>
            <a:xfrm rot="5358000">
              <a:off x="-201960" y="314460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2" name=""/>
            <p:cNvSpPr/>
            <p:nvPr/>
          </p:nvSpPr>
          <p:spPr>
            <a:xfrm>
              <a:off x="455040" y="447768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3" name=""/>
            <p:cNvSpPr/>
            <p:nvPr/>
          </p:nvSpPr>
          <p:spPr>
            <a:xfrm rot="5358000">
              <a:off x="480600" y="381132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4" name=""/>
            <p:cNvSpPr/>
            <p:nvPr/>
          </p:nvSpPr>
          <p:spPr>
            <a:xfrm>
              <a:off x="1158840" y="517068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5" name=""/>
            <p:cNvSpPr/>
            <p:nvPr/>
          </p:nvSpPr>
          <p:spPr>
            <a:xfrm>
              <a:off x="-1561680" y="516276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6" name=""/>
            <p:cNvSpPr/>
            <p:nvPr/>
          </p:nvSpPr>
          <p:spPr>
            <a:xfrm rot="5358000">
              <a:off x="471600" y="516060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7" name=""/>
            <p:cNvSpPr/>
            <p:nvPr/>
          </p:nvSpPr>
          <p:spPr>
            <a:xfrm flipH="1" rot="16242000">
              <a:off x="-222480" y="1783800"/>
              <a:ext cx="1058760" cy="756360"/>
            </a:xfrm>
            <a:custGeom>
              <a:avLst/>
              <a:gdLst>
                <a:gd name="textAreaLeft" fmla="*/ 271800 w 1058760"/>
                <a:gd name="textAreaRight" fmla="*/ 7866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212529"/>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08" name=""/>
            <p:cNvSpPr/>
            <p:nvPr/>
          </p:nvSpPr>
          <p:spPr>
            <a:xfrm flipH="1" rot="16242000">
              <a:off x="419400" y="2459880"/>
              <a:ext cx="1058760" cy="756360"/>
            </a:xfrm>
            <a:custGeom>
              <a:avLst/>
              <a:gdLst>
                <a:gd name="textAreaLeft" fmla="*/ 271800 w 1058760"/>
                <a:gd name="textAreaRight" fmla="*/ 7866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09" name=""/>
            <p:cNvSpPr/>
            <p:nvPr/>
          </p:nvSpPr>
          <p:spPr>
            <a:xfrm flipH="1">
              <a:off x="-256680" y="2462040"/>
              <a:ext cx="1063080" cy="756360"/>
            </a:xfrm>
            <a:custGeom>
              <a:avLst/>
              <a:gdLst>
                <a:gd name="textAreaLeft" fmla="*/ 283320 w 1063080"/>
                <a:gd name="textAreaRight" fmla="*/ 79992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0" name=""/>
            <p:cNvSpPr/>
            <p:nvPr/>
          </p:nvSpPr>
          <p:spPr>
            <a:xfrm>
              <a:off x="1107720" y="113508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1" name=""/>
            <p:cNvSpPr/>
            <p:nvPr/>
          </p:nvSpPr>
          <p:spPr>
            <a:xfrm rot="5358000">
              <a:off x="1113120" y="179172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12" name=""/>
            <p:cNvSpPr/>
            <p:nvPr/>
          </p:nvSpPr>
          <p:spPr>
            <a:xfrm rot="5358000">
              <a:off x="424440" y="113292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4"/>
              <a:srcRect/>
              <a:tile tx="0" ty="0" sx="64893" sy="64893"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3" name=""/>
            <p:cNvSpPr/>
            <p:nvPr/>
          </p:nvSpPr>
          <p:spPr>
            <a:xfrm>
              <a:off x="439200" y="181116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4" name=""/>
            <p:cNvSpPr/>
            <p:nvPr/>
          </p:nvSpPr>
          <p:spPr>
            <a:xfrm>
              <a:off x="423720" y="45108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5" name=""/>
            <p:cNvSpPr/>
            <p:nvPr/>
          </p:nvSpPr>
          <p:spPr>
            <a:xfrm rot="5358000">
              <a:off x="-226440" y="42876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6" name=""/>
            <p:cNvSpPr/>
            <p:nvPr/>
          </p:nvSpPr>
          <p:spPr>
            <a:xfrm rot="5358000">
              <a:off x="444960" y="-24624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7" name=""/>
            <p:cNvSpPr/>
            <p:nvPr/>
          </p:nvSpPr>
          <p:spPr>
            <a:xfrm>
              <a:off x="1779480" y="179460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8" name=""/>
            <p:cNvSpPr/>
            <p:nvPr/>
          </p:nvSpPr>
          <p:spPr>
            <a:xfrm>
              <a:off x="1106280" y="-25704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5"/>
              <a:srcRect/>
              <a:tile tx="0" ty="0" sx="64893" sy="64893"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19" name=""/>
            <p:cNvSpPr/>
            <p:nvPr/>
          </p:nvSpPr>
          <p:spPr>
            <a:xfrm>
              <a:off x="-908280" y="179064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6"/>
              <a:srcRect/>
              <a:tile tx="0" ty="0" sx="64893" sy="64893"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0" name=""/>
            <p:cNvSpPr/>
            <p:nvPr/>
          </p:nvSpPr>
          <p:spPr>
            <a:xfrm rot="5358000">
              <a:off x="-225720" y="581508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1" name=""/>
            <p:cNvSpPr/>
            <p:nvPr/>
          </p:nvSpPr>
          <p:spPr>
            <a:xfrm>
              <a:off x="427320" y="585396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7"/>
              <a:srcRect/>
              <a:tile tx="0" ty="0" sx="64893" sy="64893" algn="ctr"/>
            </a:blip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2" name=""/>
            <p:cNvSpPr/>
            <p:nvPr/>
          </p:nvSpPr>
          <p:spPr>
            <a:xfrm>
              <a:off x="-236880" y="649404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3" name=""/>
            <p:cNvSpPr/>
            <p:nvPr/>
          </p:nvSpPr>
          <p:spPr>
            <a:xfrm rot="5358000">
              <a:off x="-909720" y="649188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4" name=""/>
            <p:cNvSpPr/>
            <p:nvPr/>
          </p:nvSpPr>
          <p:spPr>
            <a:xfrm rot="5358000">
              <a:off x="-236520" y="7197120"/>
              <a:ext cx="1058400" cy="756360"/>
            </a:xfrm>
            <a:custGeom>
              <a:avLst/>
              <a:gdLst>
                <a:gd name="textAreaLeft" fmla="*/ 276840 w 1058400"/>
                <a:gd name="textAreaRight" fmla="*/ 791640 w 105840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ffffff"/>
                </a:solidFill>
                <a:latin typeface="Arial"/>
                <a:ea typeface="DejaVu Sans"/>
              </a:endParaRPr>
            </a:p>
          </p:txBody>
        </p:sp>
        <p:sp>
          <p:nvSpPr>
            <p:cNvPr id="125" name=""/>
            <p:cNvSpPr/>
            <p:nvPr/>
          </p:nvSpPr>
          <p:spPr>
            <a:xfrm rot="5358000">
              <a:off x="436680" y="6508440"/>
              <a:ext cx="1058760" cy="756360"/>
            </a:xfrm>
            <a:custGeom>
              <a:avLst/>
              <a:gdLst>
                <a:gd name="textAreaLeft" fmla="*/ 277200 w 1058760"/>
                <a:gd name="textAreaRight" fmla="*/ 792000 w 105876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sp>
          <p:nvSpPr>
            <p:cNvPr id="126" name=""/>
            <p:cNvSpPr/>
            <p:nvPr/>
          </p:nvSpPr>
          <p:spPr>
            <a:xfrm>
              <a:off x="1103400" y="6530040"/>
              <a:ext cx="1063080" cy="756360"/>
            </a:xfrm>
            <a:custGeom>
              <a:avLst/>
              <a:gdLst>
                <a:gd name="textAreaLeft" fmla="*/ 278280 w 1063080"/>
                <a:gd name="textAreaRight" fmla="*/ 794880 w 1063080"/>
                <a:gd name="textAreaTop" fmla="*/ 258840 h 756360"/>
                <a:gd name="textAreaBottom" fmla="*/ 507600 h 756360"/>
              </a:gdLst>
              <a:ahLst/>
              <a:rect l="textAreaLeft" t="textAreaTop" r="textAreaRight" b="textAreaBottom"/>
              <a:pathLst>
                <a:path w="21600" h="21600">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blurRad="0" dir="2700000" dist="102841" rotWithShape="0">
                <a:srgbClr val="808080">
                  <a:alpha val="20000"/>
                </a:srgbClr>
              </a:outerShdw>
            </a:effectLst>
          </p:spPr>
          <p:style>
            <a:lnRef idx="0"/>
            <a:fillRef idx="0"/>
            <a:effectRef idx="0"/>
            <a:fontRef idx="minor"/>
          </p:style>
          <p:txBody>
            <a:bodyPr lIns="90000" rIns="90000" tIns="45000" bIns="45000" anchor="t">
              <a:noAutofit/>
            </a:bodyPr>
            <a:p>
              <a:pPr>
                <a:lnSpc>
                  <a:spcPct val="100000"/>
                </a:lnSpc>
              </a:pPr>
              <a:endParaRPr b="0" lang="de-DE" sz="1800" spc="-1" strike="noStrike">
                <a:solidFill>
                  <a:srgbClr val="000000"/>
                </a:solidFill>
                <a:latin typeface="Arial"/>
                <a:ea typeface="DejaVu Sans"/>
              </a:endParaRPr>
            </a:p>
          </p:txBody>
        </p:sp>
      </p:grpSp>
      <p:sp>
        <p:nvSpPr>
          <p:cNvPr id="127" name=""/>
          <p:cNvSpPr/>
          <p:nvPr/>
        </p:nvSpPr>
        <p:spPr>
          <a:xfrm>
            <a:off x="3844800" y="1408320"/>
            <a:ext cx="1087200" cy="121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8000" spc="-1" strike="noStrike">
                <a:solidFill>
                  <a:srgbClr val="000000"/>
                </a:solidFill>
                <a:latin typeface="Arial"/>
                <a:ea typeface="DejaVu Sans"/>
              </a:rPr>
              <a:t>“</a:t>
            </a:r>
            <a:endParaRPr b="0" lang="fr-CH" sz="8000" spc="-1" strike="noStrike">
              <a:solidFill>
                <a:srgbClr val="000000"/>
              </a:solidFill>
              <a:latin typeface="Arial"/>
            </a:endParaRPr>
          </a:p>
        </p:txBody>
      </p:sp>
      <p:sp>
        <p:nvSpPr>
          <p:cNvPr id="128" name=""/>
          <p:cNvSpPr/>
          <p:nvPr/>
        </p:nvSpPr>
        <p:spPr>
          <a:xfrm>
            <a:off x="7868160" y="3039840"/>
            <a:ext cx="1087200" cy="1101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7200" spc="-1" strike="noStrike">
                <a:solidFill>
                  <a:srgbClr val="000000"/>
                </a:solidFill>
                <a:latin typeface="Arial"/>
                <a:ea typeface="DejaVu Sans"/>
              </a:rPr>
              <a:t>”</a:t>
            </a:r>
            <a:endParaRPr b="0" lang="fr-CH" sz="7200" spc="-1" strike="noStrike">
              <a:solidFill>
                <a:srgbClr val="000000"/>
              </a:solidFill>
              <a:latin typeface="Arial"/>
            </a:endParaRPr>
          </a:p>
        </p:txBody>
      </p:sp>
      <p:sp>
        <p:nvSpPr>
          <p:cNvPr id="129" name=""/>
          <p:cNvSpPr/>
          <p:nvPr/>
        </p:nvSpPr>
        <p:spPr>
          <a:xfrm>
            <a:off x="8538120" y="3877200"/>
            <a:ext cx="965880" cy="1361520"/>
          </a:xfrm>
          <a:custGeom>
            <a:avLst/>
            <a:gdLst>
              <a:gd name="textAreaLeft" fmla="*/ 0 w 965880"/>
              <a:gd name="textAreaRight" fmla="*/ 975960 w 965880"/>
              <a:gd name="textAreaTop" fmla="*/ 0 h 1361520"/>
              <a:gd name="textAreaBottom" fmla="*/ 1371600 h 1361520"/>
            </a:gdLst>
            <a:ahLst/>
            <a:rect l="textAreaLeft" t="textAreaTop" r="textAreaRight" b="textAreaBottom"/>
            <a:pathLst>
              <a:path fill="none" w="2711" h="3810">
                <a:moveTo>
                  <a:pt x="0" y="3810"/>
                </a:moveTo>
                <a:cubicBezTo>
                  <a:pt x="762" y="3048"/>
                  <a:pt x="1271" y="3556"/>
                  <a:pt x="1270" y="2795"/>
                </a:cubicBezTo>
                <a:cubicBezTo>
                  <a:pt x="1270" y="2032"/>
                  <a:pt x="3301" y="2286"/>
                  <a:pt x="2540" y="3048"/>
                </a:cubicBezTo>
                <a:cubicBezTo>
                  <a:pt x="1778" y="3810"/>
                  <a:pt x="1524" y="508"/>
                  <a:pt x="2540" y="0"/>
                </a:cubicBezTo>
              </a:path>
            </a:pathLst>
          </a:custGeom>
          <a:noFill/>
          <a:ln w="36720">
            <a:solidFill>
              <a:srgbClr val="666666"/>
            </a:solidFill>
            <a:custDash>
              <a:ds d="600000" sp="300000"/>
            </a:custDash>
            <a:round/>
            <a:headEnd len="sm" type="oval" w="lg"/>
            <a:tailEnd len="sm" type="oval" w="lg"/>
          </a:ln>
        </p:spPr>
        <p:style>
          <a:lnRef idx="0"/>
          <a:fillRef idx="0"/>
          <a:effectRef idx="0"/>
          <a:fontRef idx="minor"/>
        </p:style>
        <p:txBody>
          <a:bodyPr lIns="108360" rIns="108360" tIns="63360" bIns="63360" anchor="ctr">
            <a:noAutofit/>
          </a:bodyPr>
          <a:p>
            <a:pPr>
              <a:lnSpc>
                <a:spcPct val="100000"/>
              </a:lnSpc>
            </a:pPr>
            <a:endParaRPr b="0" lang="de-DE" sz="1800" spc="-1" strike="noStrike">
              <a:solidFill>
                <a:srgbClr val="000000"/>
              </a:solidFill>
              <a:latin typeface="Arial"/>
              <a:ea typeface="DejaVu Sans"/>
            </a:endParaRPr>
          </a:p>
        </p:txBody>
      </p:sp>
      <p:sp>
        <p:nvSpPr>
          <p:cNvPr id="130" name=""/>
          <p:cNvSpPr/>
          <p:nvPr/>
        </p:nvSpPr>
        <p:spPr>
          <a:xfrm>
            <a:off x="7372080" y="4974480"/>
            <a:ext cx="1674720" cy="1635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1" name=""/>
          <p:cNvSpPr/>
          <p:nvPr/>
        </p:nvSpPr>
        <p:spPr>
          <a:xfrm>
            <a:off x="7868160" y="-329040"/>
            <a:ext cx="2001600" cy="200160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2" name=""/>
          <p:cNvSpPr/>
          <p:nvPr/>
        </p:nvSpPr>
        <p:spPr>
          <a:xfrm>
            <a:off x="2982960" y="3757320"/>
            <a:ext cx="1034640" cy="29268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61" r:id="rId8"/>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
          <p:cNvSpPr/>
          <p:nvPr/>
        </p:nvSpPr>
        <p:spPr>
          <a:xfrm>
            <a:off x="8266320" y="4115520"/>
            <a:ext cx="1910160" cy="19101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4" name=""/>
          <p:cNvSpPr/>
          <p:nvPr/>
        </p:nvSpPr>
        <p:spPr>
          <a:xfrm>
            <a:off x="7717680" y="-548280"/>
            <a:ext cx="1910160" cy="19101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nvGrpSpPr>
          <p:cNvPr id="135" name=""/>
          <p:cNvGrpSpPr/>
          <p:nvPr/>
        </p:nvGrpSpPr>
        <p:grpSpPr>
          <a:xfrm>
            <a:off x="-137520" y="-286200"/>
            <a:ext cx="895680" cy="1261080"/>
            <a:chOff x="-137520" y="-286200"/>
            <a:chExt cx="895680" cy="1261080"/>
          </a:xfrm>
        </p:grpSpPr>
        <p:sp>
          <p:nvSpPr>
            <p:cNvPr id="136" name=""/>
            <p:cNvSpPr/>
            <p:nvPr/>
          </p:nvSpPr>
          <p:spPr>
            <a:xfrm flipV="1" rot="5395800">
              <a:off x="219240" y="801000"/>
              <a:ext cx="172800" cy="172800"/>
            </a:xfrm>
            <a:prstGeom prst="ellipse">
              <a:avLst/>
            </a:prstGeom>
            <a:blipFill rotWithShape="0">
              <a:blip r:embed="rId2"/>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7" name=""/>
            <p:cNvSpPr/>
            <p:nvPr/>
          </p:nvSpPr>
          <p:spPr>
            <a:xfrm flipV="1" rot="5395800">
              <a:off x="218880" y="435240"/>
              <a:ext cx="172800" cy="172800"/>
            </a:xfrm>
            <a:prstGeom prst="ellipse">
              <a:avLst/>
            </a:prstGeom>
            <a:blipFill rotWithShape="0">
              <a:blip r:embed="rId3"/>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8" name=""/>
            <p:cNvSpPr/>
            <p:nvPr/>
          </p:nvSpPr>
          <p:spPr>
            <a:xfrm flipV="1" rot="5395800">
              <a:off x="218520" y="69840"/>
              <a:ext cx="172800" cy="172800"/>
            </a:xfrm>
            <a:prstGeom prst="ellipse">
              <a:avLst/>
            </a:prstGeom>
            <a:blipFill rotWithShape="0">
              <a:blip r:embed="rId4"/>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39" name=""/>
            <p:cNvSpPr/>
            <p:nvPr/>
          </p:nvSpPr>
          <p:spPr>
            <a:xfrm flipV="1" rot="5395800">
              <a:off x="217800" y="-285840"/>
              <a:ext cx="172800" cy="172800"/>
            </a:xfrm>
            <a:prstGeom prst="ellipse">
              <a:avLst/>
            </a:prstGeom>
            <a:blipFill rotWithShape="0">
              <a:blip r:embed="rId5"/>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0" name=""/>
            <p:cNvSpPr/>
            <p:nvPr/>
          </p:nvSpPr>
          <p:spPr>
            <a:xfrm flipV="1" rot="5395800">
              <a:off x="583920" y="-286200"/>
              <a:ext cx="172800" cy="172800"/>
            </a:xfrm>
            <a:prstGeom prst="ellipse">
              <a:avLst/>
            </a:prstGeom>
            <a:blipFill rotWithShape="0">
              <a:blip r:embed="rId6"/>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1" name=""/>
            <p:cNvSpPr/>
            <p:nvPr/>
          </p:nvSpPr>
          <p:spPr>
            <a:xfrm flipV="1" rot="5395800">
              <a:off x="584280" y="69120"/>
              <a:ext cx="172800" cy="172800"/>
            </a:xfrm>
            <a:prstGeom prst="ellipse">
              <a:avLst/>
            </a:prstGeom>
            <a:blipFill rotWithShape="0">
              <a:blip r:embed="rId7"/>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2" name=""/>
            <p:cNvSpPr/>
            <p:nvPr/>
          </p:nvSpPr>
          <p:spPr>
            <a:xfrm flipV="1" rot="5395800">
              <a:off x="584280" y="434880"/>
              <a:ext cx="172800" cy="172800"/>
            </a:xfrm>
            <a:prstGeom prst="ellipse">
              <a:avLst/>
            </a:prstGeom>
            <a:blipFill rotWithShape="0">
              <a:blip r:embed="rId8"/>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3" name=""/>
            <p:cNvSpPr/>
            <p:nvPr/>
          </p:nvSpPr>
          <p:spPr>
            <a:xfrm flipV="1" rot="5395800">
              <a:off x="585000" y="801000"/>
              <a:ext cx="172800" cy="172800"/>
            </a:xfrm>
            <a:prstGeom prst="ellipse">
              <a:avLst/>
            </a:prstGeom>
            <a:blipFill rotWithShape="0">
              <a:blip r:embed="rId9"/>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4" name=""/>
            <p:cNvSpPr/>
            <p:nvPr/>
          </p:nvSpPr>
          <p:spPr>
            <a:xfrm flipV="1" rot="5395800">
              <a:off x="-136080" y="801360"/>
              <a:ext cx="172800" cy="172800"/>
            </a:xfrm>
            <a:prstGeom prst="ellipse">
              <a:avLst/>
            </a:prstGeom>
            <a:blipFill rotWithShape="0">
              <a:blip r:embed="rId10"/>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5" name=""/>
            <p:cNvSpPr/>
            <p:nvPr/>
          </p:nvSpPr>
          <p:spPr>
            <a:xfrm flipV="1" rot="5395800">
              <a:off x="-136800" y="435960"/>
              <a:ext cx="172800" cy="172800"/>
            </a:xfrm>
            <a:prstGeom prst="ellipse">
              <a:avLst/>
            </a:prstGeom>
            <a:blipFill rotWithShape="0">
              <a:blip r:embed="rId11"/>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6" name=""/>
            <p:cNvSpPr/>
            <p:nvPr/>
          </p:nvSpPr>
          <p:spPr>
            <a:xfrm flipV="1" rot="5395800">
              <a:off x="-136800" y="69840"/>
              <a:ext cx="172800" cy="172800"/>
            </a:xfrm>
            <a:prstGeom prst="ellipse">
              <a:avLst/>
            </a:prstGeom>
            <a:blipFill rotWithShape="0">
              <a:blip r:embed="rId12"/>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47" name=""/>
            <p:cNvSpPr/>
            <p:nvPr/>
          </p:nvSpPr>
          <p:spPr>
            <a:xfrm flipV="1" rot="5395800">
              <a:off x="-137160" y="-285480"/>
              <a:ext cx="172800" cy="172800"/>
            </a:xfrm>
            <a:prstGeom prst="ellipse">
              <a:avLst/>
            </a:prstGeom>
            <a:blipFill rotWithShape="0">
              <a:blip r:embed="rId13"/>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grpSp>
        <p:nvGrpSpPr>
          <p:cNvPr id="148" name=""/>
          <p:cNvGrpSpPr/>
          <p:nvPr/>
        </p:nvGrpSpPr>
        <p:grpSpPr>
          <a:xfrm>
            <a:off x="9545040" y="4645800"/>
            <a:ext cx="905760" cy="1271160"/>
            <a:chOff x="9545040" y="4645800"/>
            <a:chExt cx="905760" cy="1271160"/>
          </a:xfrm>
        </p:grpSpPr>
        <p:sp>
          <p:nvSpPr>
            <p:cNvPr id="149" name=""/>
            <p:cNvSpPr/>
            <p:nvPr/>
          </p:nvSpPr>
          <p:spPr>
            <a:xfrm flipV="1" rot="5395800">
              <a:off x="9911880" y="5743080"/>
              <a:ext cx="172800" cy="172800"/>
            </a:xfrm>
            <a:prstGeom prst="ellipse">
              <a:avLst/>
            </a:prstGeom>
            <a:blipFill rotWithShape="0">
              <a:blip r:embed="rId14"/>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0" name=""/>
            <p:cNvSpPr/>
            <p:nvPr/>
          </p:nvSpPr>
          <p:spPr>
            <a:xfrm flipV="1" rot="5395800">
              <a:off x="9911520" y="5377320"/>
              <a:ext cx="172800" cy="172800"/>
            </a:xfrm>
            <a:prstGeom prst="ellipse">
              <a:avLst/>
            </a:prstGeom>
            <a:blipFill rotWithShape="0">
              <a:blip r:embed="rId15"/>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1" name=""/>
            <p:cNvSpPr/>
            <p:nvPr/>
          </p:nvSpPr>
          <p:spPr>
            <a:xfrm flipV="1" rot="5395800">
              <a:off x="9911160" y="5011920"/>
              <a:ext cx="172800" cy="172800"/>
            </a:xfrm>
            <a:prstGeom prst="ellipse">
              <a:avLst/>
            </a:prstGeom>
            <a:blipFill rotWithShape="0">
              <a:blip r:embed="rId16"/>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2" name=""/>
            <p:cNvSpPr/>
            <p:nvPr/>
          </p:nvSpPr>
          <p:spPr>
            <a:xfrm flipV="1" rot="5395800">
              <a:off x="9910440" y="4645800"/>
              <a:ext cx="172800" cy="172800"/>
            </a:xfrm>
            <a:prstGeom prst="ellipse">
              <a:avLst/>
            </a:prstGeom>
            <a:blipFill rotWithShape="0">
              <a:blip r:embed="rId17"/>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3" name=""/>
            <p:cNvSpPr/>
            <p:nvPr/>
          </p:nvSpPr>
          <p:spPr>
            <a:xfrm flipV="1" rot="5395800">
              <a:off x="10276560" y="4645440"/>
              <a:ext cx="172800" cy="172800"/>
            </a:xfrm>
            <a:prstGeom prst="ellipse">
              <a:avLst/>
            </a:prstGeom>
            <a:blipFill rotWithShape="0">
              <a:blip r:embed="rId18"/>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4" name=""/>
            <p:cNvSpPr/>
            <p:nvPr/>
          </p:nvSpPr>
          <p:spPr>
            <a:xfrm flipV="1" rot="5395800">
              <a:off x="10276920" y="5011200"/>
              <a:ext cx="172800" cy="172800"/>
            </a:xfrm>
            <a:prstGeom prst="ellipse">
              <a:avLst/>
            </a:prstGeom>
            <a:blipFill rotWithShape="0">
              <a:blip r:embed="rId19"/>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5" name=""/>
            <p:cNvSpPr/>
            <p:nvPr/>
          </p:nvSpPr>
          <p:spPr>
            <a:xfrm flipV="1" rot="5395800">
              <a:off x="10276920" y="5376960"/>
              <a:ext cx="172800" cy="172800"/>
            </a:xfrm>
            <a:prstGeom prst="ellipse">
              <a:avLst/>
            </a:prstGeom>
            <a:blipFill rotWithShape="0">
              <a:blip r:embed="rId20"/>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6" name=""/>
            <p:cNvSpPr/>
            <p:nvPr/>
          </p:nvSpPr>
          <p:spPr>
            <a:xfrm flipV="1" rot="5395800">
              <a:off x="10277640" y="5743080"/>
              <a:ext cx="172800" cy="172800"/>
            </a:xfrm>
            <a:prstGeom prst="ellipse">
              <a:avLst/>
            </a:prstGeom>
            <a:blipFill rotWithShape="0">
              <a:blip r:embed="rId21"/>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7" name=""/>
            <p:cNvSpPr/>
            <p:nvPr/>
          </p:nvSpPr>
          <p:spPr>
            <a:xfrm flipV="1" rot="5395800">
              <a:off x="9546120" y="5743440"/>
              <a:ext cx="172800" cy="172800"/>
            </a:xfrm>
            <a:prstGeom prst="ellipse">
              <a:avLst/>
            </a:prstGeom>
            <a:blipFill rotWithShape="0">
              <a:blip r:embed="rId22"/>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8" name=""/>
            <p:cNvSpPr/>
            <p:nvPr/>
          </p:nvSpPr>
          <p:spPr>
            <a:xfrm flipV="1" rot="5395800">
              <a:off x="9545400" y="5378040"/>
              <a:ext cx="172800" cy="172800"/>
            </a:xfrm>
            <a:prstGeom prst="ellipse">
              <a:avLst/>
            </a:prstGeom>
            <a:blipFill rotWithShape="0">
              <a:blip r:embed="rId23"/>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59" name=""/>
            <p:cNvSpPr/>
            <p:nvPr/>
          </p:nvSpPr>
          <p:spPr>
            <a:xfrm flipV="1" rot="5395800">
              <a:off x="9545400" y="5011920"/>
              <a:ext cx="172800" cy="172800"/>
            </a:xfrm>
            <a:prstGeom prst="ellipse">
              <a:avLst/>
            </a:prstGeom>
            <a:blipFill rotWithShape="0">
              <a:blip r:embed="rId24"/>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0" name=""/>
            <p:cNvSpPr/>
            <p:nvPr/>
          </p:nvSpPr>
          <p:spPr>
            <a:xfrm flipV="1" rot="5395800">
              <a:off x="9545040" y="4646160"/>
              <a:ext cx="172800" cy="172800"/>
            </a:xfrm>
            <a:prstGeom prst="ellipse">
              <a:avLst/>
            </a:prstGeom>
            <a:blipFill rotWithShape="0">
              <a:blip r:embed="rId25"/>
              <a:srcRect/>
              <a:tile tx="0" ty="0" sx="64893" sy="64893"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grpSp>
      <p:sp>
        <p:nvSpPr>
          <p:cNvPr id="161" name=""/>
          <p:cNvSpPr/>
          <p:nvPr/>
        </p:nvSpPr>
        <p:spPr>
          <a:xfrm>
            <a:off x="-146160" y="3109320"/>
            <a:ext cx="1910160" cy="19101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63" r:id="rId26"/>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
          <p:cNvSpPr/>
          <p:nvPr/>
        </p:nvSpPr>
        <p:spPr>
          <a:xfrm rot="18876000">
            <a:off x="8638920" y="-395640"/>
            <a:ext cx="2885400" cy="288540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3" name=""/>
          <p:cNvSpPr/>
          <p:nvPr/>
        </p:nvSpPr>
        <p:spPr>
          <a:xfrm rot="18876000">
            <a:off x="8659080" y="3983040"/>
            <a:ext cx="2885400" cy="288540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4" name=""/>
          <p:cNvSpPr/>
          <p:nvPr/>
        </p:nvSpPr>
        <p:spPr>
          <a:xfrm rot="18964800">
            <a:off x="986760" y="5915520"/>
            <a:ext cx="2578680" cy="7214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5" name=""/>
          <p:cNvSpPr/>
          <p:nvPr/>
        </p:nvSpPr>
        <p:spPr>
          <a:xfrm rot="18964800">
            <a:off x="-1294200" y="5513400"/>
            <a:ext cx="2578680" cy="7214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6" name=""/>
          <p:cNvSpPr/>
          <p:nvPr/>
        </p:nvSpPr>
        <p:spPr>
          <a:xfrm rot="18964800">
            <a:off x="3675240" y="339480"/>
            <a:ext cx="3447720" cy="9122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7" name=""/>
          <p:cNvSpPr/>
          <p:nvPr/>
        </p:nvSpPr>
        <p:spPr>
          <a:xfrm rot="18964800">
            <a:off x="1438560" y="-748800"/>
            <a:ext cx="2578680" cy="7214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
        <p:nvSpPr>
          <p:cNvPr id="168" name=""/>
          <p:cNvSpPr/>
          <p:nvPr/>
        </p:nvSpPr>
        <p:spPr>
          <a:xfrm rot="18964800">
            <a:off x="-723960" y="3294720"/>
            <a:ext cx="2578680" cy="50292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de-DE" sz="1800" spc="-1" strike="noStrike">
              <a:solidFill>
                <a:srgbClr val="000000"/>
              </a:solidFill>
              <a:latin typeface="Arial"/>
              <a:ea typeface="DejaVu Sans"/>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13.png"/><Relationship Id="rId3"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3.xml"/>
</Relationships>
</file>

<file path=ppt/slides/_rels/slide2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
          <p:cNvSpPr/>
          <p:nvPr/>
        </p:nvSpPr>
        <p:spPr>
          <a:xfrm>
            <a:off x="820800" y="4140000"/>
            <a:ext cx="6189120" cy="14299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spcBef>
                <a:spcPts val="624"/>
              </a:spcBef>
              <a:spcAft>
                <a:spcPts val="425"/>
              </a:spcAft>
            </a:pPr>
            <a:r>
              <a:rPr b="1" lang="de-DE" sz="2800" spc="-1" strike="noStrike">
                <a:solidFill>
                  <a:srgbClr val="000000"/>
                </a:solidFill>
                <a:latin typeface="Noto Sans"/>
                <a:ea typeface="DejaVu Sans"/>
              </a:rPr>
              <a:t>Catégorisez automatiquement des questions</a:t>
            </a:r>
            <a:endParaRPr b="0" lang="fr-CH" sz="2800" spc="-1" strike="noStrike">
              <a:solidFill>
                <a:srgbClr val="000000"/>
              </a:solidFill>
              <a:latin typeface="Arial"/>
            </a:endParaRPr>
          </a:p>
        </p:txBody>
      </p:sp>
      <p:sp>
        <p:nvSpPr>
          <p:cNvPr id="170" name=""/>
          <p:cNvSpPr/>
          <p:nvPr/>
        </p:nvSpPr>
        <p:spPr>
          <a:xfrm>
            <a:off x="7315200" y="4629240"/>
            <a:ext cx="2367360" cy="484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de-DE" sz="1300" spc="-1" strike="noStrike">
                <a:solidFill>
                  <a:srgbClr val="000000"/>
                </a:solidFill>
                <a:latin typeface="Noto Sans"/>
                <a:ea typeface="DejaVu Sans"/>
              </a:rPr>
              <a:t>Xavier Barrelet</a:t>
            </a:r>
            <a:endParaRPr b="0" lang="fr-CH" sz="1300" spc="-1" strike="noStrike">
              <a:solidFill>
                <a:srgbClr val="000000"/>
              </a:solidFill>
              <a:latin typeface="Arial"/>
            </a:endParaRPr>
          </a:p>
          <a:p>
            <a:pPr>
              <a:lnSpc>
                <a:spcPct val="100000"/>
              </a:lnSpc>
            </a:pPr>
            <a:r>
              <a:rPr b="0" lang="de-DE" sz="1050" spc="-1" strike="noStrike">
                <a:solidFill>
                  <a:srgbClr val="000000"/>
                </a:solidFill>
                <a:latin typeface="Noto Sans"/>
                <a:ea typeface="DejaVu Sans"/>
              </a:rPr>
              <a:t>7 août 2024</a:t>
            </a:r>
            <a:endParaRPr b="0" lang="fr-CH" sz="1050" spc="-1" strike="noStrike">
              <a:solidFill>
                <a:srgbClr val="000000"/>
              </a:solidFill>
              <a:latin typeface="Arial"/>
            </a:endParaRPr>
          </a:p>
        </p:txBody>
      </p:sp>
      <p:sp>
        <p:nvSpPr>
          <p:cNvPr id="171" name=""/>
          <p:cNvSpPr/>
          <p:nvPr/>
        </p:nvSpPr>
        <p:spPr>
          <a:xfrm>
            <a:off x="7132320" y="4375440"/>
            <a:ext cx="360" cy="1005840"/>
          </a:xfrm>
          <a:prstGeom prst="line">
            <a:avLst/>
          </a:prstGeom>
          <a:ln w="54720">
            <a:solidFill>
              <a:srgbClr val="999999"/>
            </a:solidFill>
            <a:round/>
          </a:ln>
        </p:spPr>
        <p:style>
          <a:lnRef idx="0"/>
          <a:fillRef idx="0"/>
          <a:effectRef idx="0"/>
          <a:fontRef idx="minor"/>
        </p:style>
        <p:txBody>
          <a:bodyPr lIns="117360" rIns="117360" tIns="72360" bIns="72360" anchor="ctr">
            <a:noAutofit/>
          </a:bodyPr>
          <a:p>
            <a:endParaRPr b="0" lang="de-DE" sz="1800" spc="-1" strike="noStrike">
              <a:solidFill>
                <a:srgbClr val="000000"/>
              </a:solidFill>
              <a:latin typeface="Noto Sans"/>
              <a:ea typeface="DejaVu Sans"/>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TextShape 15"/>
          <p:cNvSpPr/>
          <p:nvPr/>
        </p:nvSpPr>
        <p:spPr>
          <a:xfrm>
            <a:off x="1080000" y="1112760"/>
            <a:ext cx="809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RFM segments</a:t>
            </a:r>
            <a:endParaRPr b="0" lang="fr-CH" sz="2400" spc="-1" strike="noStrike">
              <a:solidFill>
                <a:srgbClr val="000000"/>
              </a:solidFill>
              <a:latin typeface="Arial"/>
            </a:endParaRPr>
          </a:p>
        </p:txBody>
      </p:sp>
      <p:pic>
        <p:nvPicPr>
          <p:cNvPr id="191" name="" descr=""/>
          <p:cNvPicPr/>
          <p:nvPr/>
        </p:nvPicPr>
        <p:blipFill>
          <a:blip r:embed="rId1"/>
          <a:stretch/>
        </p:blipFill>
        <p:spPr>
          <a:xfrm>
            <a:off x="4068000" y="2970000"/>
            <a:ext cx="4677120" cy="2629440"/>
          </a:xfrm>
          <a:prstGeom prst="rect">
            <a:avLst/>
          </a:prstGeom>
          <a:ln w="0">
            <a:noFill/>
          </a:ln>
        </p:spPr>
      </p:pic>
      <p:pic>
        <p:nvPicPr>
          <p:cNvPr id="192" name="" descr=""/>
          <p:cNvPicPr/>
          <p:nvPr/>
        </p:nvPicPr>
        <p:blipFill>
          <a:blip r:embed="rId2"/>
          <a:stretch/>
        </p:blipFill>
        <p:spPr>
          <a:xfrm>
            <a:off x="864000" y="2988000"/>
            <a:ext cx="2877120" cy="2573640"/>
          </a:xfrm>
          <a:prstGeom prst="rect">
            <a:avLst/>
          </a:prstGeom>
          <a:ln w="0">
            <a:noFill/>
          </a:ln>
        </p:spPr>
      </p:pic>
      <p:pic>
        <p:nvPicPr>
          <p:cNvPr id="193" name="" descr=""/>
          <p:cNvPicPr/>
          <p:nvPr/>
        </p:nvPicPr>
        <p:blipFill>
          <a:blip r:embed="rId3"/>
          <a:stretch/>
        </p:blipFill>
        <p:spPr>
          <a:xfrm>
            <a:off x="1620000" y="1609920"/>
            <a:ext cx="5859360" cy="121392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TextShape 16"/>
          <p:cNvSpPr/>
          <p:nvPr/>
        </p:nvSpPr>
        <p:spPr>
          <a:xfrm>
            <a:off x="1086120" y="1563120"/>
            <a:ext cx="8271000" cy="361296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907"/>
              </a:spcBef>
              <a:spcAft>
                <a:spcPts val="709"/>
              </a:spcAft>
              <a:buClr>
                <a:srgbClr val="000000"/>
              </a:buClr>
              <a:buSzPct val="45000"/>
              <a:buFont typeface="Wingdings" charset="2"/>
              <a:buChar char=""/>
            </a:pPr>
            <a:r>
              <a:rPr b="0" lang="de-DE" sz="1800" spc="-1" strike="noStrike">
                <a:solidFill>
                  <a:srgbClr val="808080"/>
                </a:solidFill>
                <a:latin typeface="Noto Sans"/>
                <a:ea typeface="DejaVu Sans"/>
              </a:rPr>
              <a:t>Différents algorithmes de clustering et leurs paramètres vont être testés afin de déterminer lequel est le plus pertinent pour notre cas.</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de-DE" sz="1800" spc="-1" strike="noStrike">
                <a:solidFill>
                  <a:srgbClr val="808080"/>
                </a:solidFill>
                <a:latin typeface="Noto Sans"/>
                <a:ea typeface="DejaVu Sans"/>
              </a:rPr>
              <a:t>Les seules solutions considérées vont être celles produisant entre 2 et 10 clusters.</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de-DE" sz="1800" spc="-1" strike="noStrike">
                <a:solidFill>
                  <a:srgbClr val="808080"/>
                </a:solidFill>
                <a:latin typeface="Noto Sans"/>
                <a:ea typeface="DejaVu Sans"/>
              </a:rPr>
              <a:t>Une vérification finale de 100 itérations va être effectuée avec le meilleur modèle pour évaluer la forme et stabilité des clusters.</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Les algorithmes considérés sont:</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Kmeans</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Clustering par densité: DBScan et Optics</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Hierarchical clustering</a:t>
            </a:r>
            <a:endParaRPr b="0" lang="fr-CH" sz="1800" spc="-1" strike="noStrike">
              <a:solidFill>
                <a:srgbClr val="000000"/>
              </a:solidFill>
              <a:latin typeface="Arial"/>
            </a:endParaRPr>
          </a:p>
        </p:txBody>
      </p:sp>
      <p:sp>
        <p:nvSpPr>
          <p:cNvPr id="195" name="TextShape 17"/>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des différentes modélisations</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TextShape 19"/>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KMEANS</a:t>
            </a:r>
            <a:endParaRPr b="0" lang="fr-CH" sz="2400" spc="-1" strike="noStrike">
              <a:solidFill>
                <a:srgbClr val="000000"/>
              </a:solidFill>
              <a:latin typeface="Arial"/>
            </a:endParaRPr>
          </a:p>
        </p:txBody>
      </p:sp>
      <p:pic>
        <p:nvPicPr>
          <p:cNvPr id="197" name="" descr=""/>
          <p:cNvPicPr/>
          <p:nvPr/>
        </p:nvPicPr>
        <p:blipFill>
          <a:blip r:embed="rId1"/>
          <a:stretch/>
        </p:blipFill>
        <p:spPr>
          <a:xfrm>
            <a:off x="1136160" y="1692000"/>
            <a:ext cx="3795840" cy="3382560"/>
          </a:xfrm>
          <a:prstGeom prst="rect">
            <a:avLst/>
          </a:prstGeom>
          <a:ln w="0">
            <a:noFill/>
          </a:ln>
        </p:spPr>
      </p:pic>
      <p:pic>
        <p:nvPicPr>
          <p:cNvPr id="198" name="" descr=""/>
          <p:cNvPicPr/>
          <p:nvPr/>
        </p:nvPicPr>
        <p:blipFill>
          <a:blip r:embed="rId2"/>
          <a:stretch/>
        </p:blipFill>
        <p:spPr>
          <a:xfrm>
            <a:off x="5164200" y="1701720"/>
            <a:ext cx="3938760" cy="333684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TextShape 13"/>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KMEANS</a:t>
            </a:r>
            <a:endParaRPr b="0" lang="fr-CH" sz="2400" spc="-1" strike="noStrike">
              <a:solidFill>
                <a:srgbClr val="000000"/>
              </a:solidFill>
              <a:latin typeface="Arial"/>
            </a:endParaRPr>
          </a:p>
        </p:txBody>
      </p:sp>
      <p:pic>
        <p:nvPicPr>
          <p:cNvPr id="200" name="" descr=""/>
          <p:cNvPicPr/>
          <p:nvPr/>
        </p:nvPicPr>
        <p:blipFill>
          <a:blip r:embed="rId1"/>
          <a:stretch/>
        </p:blipFill>
        <p:spPr>
          <a:xfrm>
            <a:off x="3549240" y="1620000"/>
            <a:ext cx="3176280" cy="2518560"/>
          </a:xfrm>
          <a:prstGeom prst="rect">
            <a:avLst/>
          </a:prstGeom>
          <a:ln w="0">
            <a:noFill/>
          </a:ln>
        </p:spPr>
      </p:pic>
      <p:pic>
        <p:nvPicPr>
          <p:cNvPr id="201" name="" descr=""/>
          <p:cNvPicPr/>
          <p:nvPr/>
        </p:nvPicPr>
        <p:blipFill>
          <a:blip r:embed="rId2"/>
          <a:stretch/>
        </p:blipFill>
        <p:spPr>
          <a:xfrm>
            <a:off x="6823080" y="1625040"/>
            <a:ext cx="3154680" cy="2513520"/>
          </a:xfrm>
          <a:prstGeom prst="rect">
            <a:avLst/>
          </a:prstGeom>
          <a:ln w="0">
            <a:noFill/>
          </a:ln>
        </p:spPr>
      </p:pic>
      <p:pic>
        <p:nvPicPr>
          <p:cNvPr id="202" name="" descr=""/>
          <p:cNvPicPr/>
          <p:nvPr/>
        </p:nvPicPr>
        <p:blipFill>
          <a:blip r:embed="rId3"/>
          <a:stretch/>
        </p:blipFill>
        <p:spPr>
          <a:xfrm>
            <a:off x="180000" y="1620000"/>
            <a:ext cx="3193920" cy="251892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TextShape 20"/>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Densité</a:t>
            </a:r>
            <a:endParaRPr b="0" lang="fr-CH" sz="2400" spc="-1" strike="noStrike">
              <a:solidFill>
                <a:srgbClr val="000000"/>
              </a:solidFill>
              <a:latin typeface="Arial"/>
            </a:endParaRPr>
          </a:p>
        </p:txBody>
      </p:sp>
      <p:sp>
        <p:nvSpPr>
          <p:cNvPr id="204" name="TextShape 21"/>
          <p:cNvSpPr/>
          <p:nvPr/>
        </p:nvSpPr>
        <p:spPr>
          <a:xfrm>
            <a:off x="1086120" y="1563120"/>
            <a:ext cx="7731720" cy="361296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DBSCAN</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Le nombre de clients minimal par cluster est itéré entre 100 et 400 (écart de 50). </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La valeur epsilon (le rayon partant d’un point indiquant un voisinage/cluster) est itérée entre 1 et 20 (écart de 1).</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OPTICS</a:t>
            </a:r>
            <a:endParaRPr b="0" lang="fr-CH" sz="18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Pas d’epsilon, la seule variable changeante est le nombre de clients minimal par cluster. Ce dernier est itéré entre 125 et 350 (écart de 25). </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Ces algorithmes ne marchent pas bien pour notre cas. Il y a trop de </a:t>
            </a:r>
            <a:br>
              <a:rPr sz="1800"/>
            </a:br>
            <a:r>
              <a:rPr b="0" lang="de-DE" sz="1800" spc="-1" strike="noStrike">
                <a:solidFill>
                  <a:srgbClr val="808080"/>
                </a:solidFill>
                <a:latin typeface="Noto Sans"/>
                <a:ea typeface="DejaVu Sans"/>
              </a:rPr>
              <a:t>bruit et les clusters trouvés ne sont pas pertinents.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TextShape 22"/>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DBSCAN</a:t>
            </a:r>
            <a:endParaRPr b="0" lang="fr-CH" sz="2400" spc="-1" strike="noStrike">
              <a:solidFill>
                <a:srgbClr val="000000"/>
              </a:solidFill>
              <a:latin typeface="Arial"/>
            </a:endParaRPr>
          </a:p>
        </p:txBody>
      </p:sp>
      <p:pic>
        <p:nvPicPr>
          <p:cNvPr id="206" name="" descr=""/>
          <p:cNvPicPr/>
          <p:nvPr/>
        </p:nvPicPr>
        <p:blipFill>
          <a:blip r:embed="rId1"/>
          <a:stretch/>
        </p:blipFill>
        <p:spPr>
          <a:xfrm>
            <a:off x="72000" y="1800000"/>
            <a:ext cx="3244680" cy="2517840"/>
          </a:xfrm>
          <a:prstGeom prst="rect">
            <a:avLst/>
          </a:prstGeom>
          <a:ln w="0">
            <a:noFill/>
          </a:ln>
        </p:spPr>
      </p:pic>
      <p:pic>
        <p:nvPicPr>
          <p:cNvPr id="207" name="" descr=""/>
          <p:cNvPicPr/>
          <p:nvPr/>
        </p:nvPicPr>
        <p:blipFill>
          <a:blip r:embed="rId2"/>
          <a:stretch/>
        </p:blipFill>
        <p:spPr>
          <a:xfrm>
            <a:off x="3348000" y="1797480"/>
            <a:ext cx="3238560" cy="2537640"/>
          </a:xfrm>
          <a:prstGeom prst="rect">
            <a:avLst/>
          </a:prstGeom>
          <a:ln w="0">
            <a:noFill/>
          </a:ln>
        </p:spPr>
      </p:pic>
      <p:pic>
        <p:nvPicPr>
          <p:cNvPr id="208" name="" descr=""/>
          <p:cNvPicPr/>
          <p:nvPr/>
        </p:nvPicPr>
        <p:blipFill>
          <a:blip r:embed="rId3"/>
          <a:stretch/>
        </p:blipFill>
        <p:spPr>
          <a:xfrm>
            <a:off x="6660000" y="1800000"/>
            <a:ext cx="3214440" cy="251856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TextShape 23"/>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DBSCAN</a:t>
            </a:r>
            <a:endParaRPr b="0" lang="fr-CH" sz="2400" spc="-1" strike="noStrike">
              <a:solidFill>
                <a:srgbClr val="000000"/>
              </a:solidFill>
              <a:latin typeface="Arial"/>
            </a:endParaRPr>
          </a:p>
        </p:txBody>
      </p:sp>
      <p:pic>
        <p:nvPicPr>
          <p:cNvPr id="210" name="" descr=""/>
          <p:cNvPicPr/>
          <p:nvPr/>
        </p:nvPicPr>
        <p:blipFill>
          <a:blip r:embed="rId1"/>
          <a:stretch/>
        </p:blipFill>
        <p:spPr>
          <a:xfrm>
            <a:off x="67680" y="1800000"/>
            <a:ext cx="3186000" cy="2518560"/>
          </a:xfrm>
          <a:prstGeom prst="rect">
            <a:avLst/>
          </a:prstGeom>
          <a:ln w="0">
            <a:noFill/>
          </a:ln>
        </p:spPr>
      </p:pic>
      <p:pic>
        <p:nvPicPr>
          <p:cNvPr id="211" name="" descr=""/>
          <p:cNvPicPr/>
          <p:nvPr/>
        </p:nvPicPr>
        <p:blipFill>
          <a:blip r:embed="rId2"/>
          <a:stretch/>
        </p:blipFill>
        <p:spPr>
          <a:xfrm>
            <a:off x="3384000" y="1800000"/>
            <a:ext cx="3185640" cy="2518560"/>
          </a:xfrm>
          <a:prstGeom prst="rect">
            <a:avLst/>
          </a:prstGeom>
          <a:ln w="0">
            <a:noFill/>
          </a:ln>
        </p:spPr>
      </p:pic>
      <p:pic>
        <p:nvPicPr>
          <p:cNvPr id="212" name="" descr=""/>
          <p:cNvPicPr/>
          <p:nvPr/>
        </p:nvPicPr>
        <p:blipFill>
          <a:blip r:embed="rId3"/>
          <a:stretch/>
        </p:blipFill>
        <p:spPr>
          <a:xfrm>
            <a:off x="6691680" y="1800000"/>
            <a:ext cx="3186000" cy="251856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TextShape 24"/>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OPTICS</a:t>
            </a:r>
            <a:endParaRPr b="0" lang="fr-CH" sz="2400" spc="-1" strike="noStrike">
              <a:solidFill>
                <a:srgbClr val="000000"/>
              </a:solidFill>
              <a:latin typeface="Arial"/>
            </a:endParaRPr>
          </a:p>
        </p:txBody>
      </p:sp>
      <p:pic>
        <p:nvPicPr>
          <p:cNvPr id="214" name="" descr=""/>
          <p:cNvPicPr/>
          <p:nvPr/>
        </p:nvPicPr>
        <p:blipFill>
          <a:blip r:embed="rId1"/>
          <a:stretch/>
        </p:blipFill>
        <p:spPr>
          <a:xfrm>
            <a:off x="5112000" y="1656000"/>
            <a:ext cx="4337280" cy="3418200"/>
          </a:xfrm>
          <a:prstGeom prst="rect">
            <a:avLst/>
          </a:prstGeom>
          <a:ln w="0">
            <a:noFill/>
          </a:ln>
        </p:spPr>
      </p:pic>
      <p:pic>
        <p:nvPicPr>
          <p:cNvPr id="215" name="" descr=""/>
          <p:cNvPicPr/>
          <p:nvPr/>
        </p:nvPicPr>
        <p:blipFill>
          <a:blip r:embed="rId2"/>
          <a:stretch/>
        </p:blipFill>
        <p:spPr>
          <a:xfrm>
            <a:off x="540000" y="1656000"/>
            <a:ext cx="4318560" cy="341424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TextShape 25"/>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fr-CH" sz="2400" spc="-1" strike="noStrike">
                <a:solidFill>
                  <a:srgbClr val="000000"/>
                </a:solidFill>
                <a:latin typeface="Noto Sans"/>
                <a:ea typeface="DejaVu Sans"/>
              </a:rPr>
              <a:t>Modélisation – Regroupement hierarchique</a:t>
            </a:r>
            <a:endParaRPr b="0" lang="fr-CH" sz="2400" spc="-1" strike="noStrike">
              <a:solidFill>
                <a:srgbClr val="000000"/>
              </a:solidFill>
              <a:latin typeface="Arial"/>
            </a:endParaRPr>
          </a:p>
        </p:txBody>
      </p:sp>
      <p:sp>
        <p:nvSpPr>
          <p:cNvPr id="217" name="TextShape 26"/>
          <p:cNvSpPr/>
          <p:nvPr/>
        </p:nvSpPr>
        <p:spPr>
          <a:xfrm>
            <a:off x="1086120" y="1563120"/>
            <a:ext cx="8271000" cy="361296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Produit de meilleurs résultats que les algorithmes de clustering par densité. </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fr-CH" sz="1800" spc="-1" strike="noStrike">
                <a:solidFill>
                  <a:srgbClr val="808080"/>
                </a:solidFill>
                <a:latin typeface="Noto Sans"/>
                <a:ea typeface="DejaVu Sans"/>
              </a:rPr>
              <a:t>Les résultats sont proches de ce que Kmeans produit, cependant les scores Silhouette sont inférieurs et certains clusters ont une forme non régulière.</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Comparaisons avec Kmeans sur le slide suivant.</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TextShape 32"/>
          <p:cNvSpPr/>
          <p:nvPr/>
        </p:nvSpPr>
        <p:spPr>
          <a:xfrm>
            <a:off x="1080000" y="109836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fr-CH" sz="2400" spc="-1" strike="noStrike">
                <a:solidFill>
                  <a:srgbClr val="000000"/>
                </a:solidFill>
                <a:latin typeface="Noto Sans"/>
                <a:ea typeface="DejaVu Sans"/>
              </a:rPr>
              <a:t>Modélisation – Regroupement hierarchique</a:t>
            </a:r>
            <a:endParaRPr b="0" lang="fr-CH" sz="2400" spc="-1" strike="noStrike">
              <a:solidFill>
                <a:srgbClr val="000000"/>
              </a:solidFill>
              <a:latin typeface="Arial"/>
            </a:endParaRPr>
          </a:p>
        </p:txBody>
      </p:sp>
      <p:sp>
        <p:nvSpPr>
          <p:cNvPr id="219" name=""/>
          <p:cNvSpPr/>
          <p:nvPr/>
        </p:nvSpPr>
        <p:spPr>
          <a:xfrm>
            <a:off x="2016000" y="5040000"/>
            <a:ext cx="1798200" cy="344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fr-CH" sz="1800" spc="-1" strike="noStrike">
                <a:solidFill>
                  <a:srgbClr val="000000"/>
                </a:solidFill>
                <a:latin typeface="Arial"/>
                <a:ea typeface="DejaVu Sans"/>
              </a:rPr>
              <a:t>KMEANS</a:t>
            </a:r>
            <a:endParaRPr b="0" lang="fr-CH" sz="1800" spc="-1" strike="noStrike">
              <a:solidFill>
                <a:srgbClr val="000000"/>
              </a:solidFill>
              <a:latin typeface="Arial"/>
            </a:endParaRPr>
          </a:p>
        </p:txBody>
      </p:sp>
      <p:sp>
        <p:nvSpPr>
          <p:cNvPr id="220" name=""/>
          <p:cNvSpPr/>
          <p:nvPr/>
        </p:nvSpPr>
        <p:spPr>
          <a:xfrm>
            <a:off x="5832000" y="5004000"/>
            <a:ext cx="1942200" cy="600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fr-CH" sz="1800" spc="-1" strike="noStrike">
                <a:solidFill>
                  <a:srgbClr val="000000"/>
                </a:solidFill>
                <a:latin typeface="Arial"/>
                <a:ea typeface="DejaVu Sans"/>
              </a:rPr>
              <a:t>HIERARCHICAL</a:t>
            </a:r>
            <a:endParaRPr b="0" lang="fr-CH" sz="1800" spc="-1" strike="noStrike">
              <a:solidFill>
                <a:srgbClr val="000000"/>
              </a:solidFill>
              <a:latin typeface="Arial"/>
            </a:endParaRPr>
          </a:p>
        </p:txBody>
      </p:sp>
      <p:pic>
        <p:nvPicPr>
          <p:cNvPr id="221" name="" descr=""/>
          <p:cNvPicPr/>
          <p:nvPr/>
        </p:nvPicPr>
        <p:blipFill>
          <a:blip r:embed="rId1"/>
          <a:stretch/>
        </p:blipFill>
        <p:spPr>
          <a:xfrm>
            <a:off x="4700880" y="1701720"/>
            <a:ext cx="3827520" cy="3336840"/>
          </a:xfrm>
          <a:prstGeom prst="rect">
            <a:avLst/>
          </a:prstGeom>
          <a:ln w="0">
            <a:noFill/>
          </a:ln>
        </p:spPr>
      </p:pic>
      <p:pic>
        <p:nvPicPr>
          <p:cNvPr id="222" name="" descr=""/>
          <p:cNvPicPr/>
          <p:nvPr/>
        </p:nvPicPr>
        <p:blipFill>
          <a:blip r:embed="rId2"/>
          <a:stretch/>
        </p:blipFill>
        <p:spPr>
          <a:xfrm>
            <a:off x="540000" y="1701720"/>
            <a:ext cx="3938760" cy="333684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TextShape 3"/>
          <p:cNvSpPr/>
          <p:nvPr/>
        </p:nvSpPr>
        <p:spPr>
          <a:xfrm>
            <a:off x="1121760" y="1748880"/>
            <a:ext cx="6824160" cy="1992240"/>
          </a:xfrm>
          <a:prstGeom prst="rect">
            <a:avLst/>
          </a:prstGeom>
          <a:noFill/>
          <a:ln w="0">
            <a:noFill/>
          </a:ln>
        </p:spPr>
        <p:style>
          <a:lnRef idx="0"/>
          <a:fillRef idx="0"/>
          <a:effectRef idx="0"/>
          <a:fontRef idx="minor"/>
        </p:style>
        <p:txBody>
          <a:bodyPr lIns="90000" rIns="90000" tIns="45000" bIns="45000" anchor="t">
            <a:noAutofit/>
          </a:bodyPr>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DejaVu Sans"/>
              </a:rPr>
              <a:t>Rappel de la problématique</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DejaVu Sans"/>
              </a:rPr>
              <a:t>Récupération et préparation du jeu de données</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Noto Sans CJK SC"/>
              </a:rPr>
              <a:t>Présentation de l’approche non-supervisée</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Noto Sans CJK SC"/>
              </a:rPr>
              <a:t>Présentation du MLOps</a:t>
            </a:r>
            <a:endParaRPr b="0" lang="fr-CH" sz="1800" spc="-1" strike="noStrike">
              <a:solidFill>
                <a:srgbClr val="000000"/>
              </a:solidFill>
              <a:latin typeface="Arial"/>
            </a:endParaRPr>
          </a:p>
          <a:p>
            <a:pPr marL="216000" indent="-215640" algn="just">
              <a:lnSpc>
                <a:spcPct val="100000"/>
              </a:lnSpc>
              <a:spcBef>
                <a:spcPts val="720"/>
              </a:spcBef>
              <a:buClr>
                <a:srgbClr val="000000"/>
              </a:buClr>
              <a:buSzPct val="45000"/>
              <a:buFont typeface="Wingdings" charset="2"/>
              <a:buChar char=""/>
            </a:pPr>
            <a:r>
              <a:rPr b="0" lang="de-DE" sz="1800" spc="-1" strike="noStrike">
                <a:solidFill>
                  <a:srgbClr val="808080"/>
                </a:solidFill>
                <a:latin typeface="Noto Sans"/>
                <a:ea typeface="DejaVu Sans"/>
              </a:rPr>
              <a:t>Démonstration de l’API</a:t>
            </a:r>
            <a:endParaRPr b="0" lang="fr-CH" sz="1800" spc="-1" strike="noStrike">
              <a:solidFill>
                <a:srgbClr val="000000"/>
              </a:solidFill>
              <a:latin typeface="Arial"/>
            </a:endParaRPr>
          </a:p>
        </p:txBody>
      </p:sp>
      <p:sp>
        <p:nvSpPr>
          <p:cNvPr id="173" name="TextShape 4"/>
          <p:cNvSpPr/>
          <p:nvPr/>
        </p:nvSpPr>
        <p:spPr>
          <a:xfrm>
            <a:off x="1080000" y="1080000"/>
            <a:ext cx="3855600" cy="384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Noto Sans"/>
                <a:ea typeface="DejaVu Sans"/>
              </a:rPr>
              <a:t>Plan de la présentation</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3" name="" descr=""/>
          <p:cNvPicPr/>
          <p:nvPr/>
        </p:nvPicPr>
        <p:blipFill>
          <a:blip r:embed="rId1"/>
          <a:stretch/>
        </p:blipFill>
        <p:spPr>
          <a:xfrm>
            <a:off x="1173960" y="43560"/>
            <a:ext cx="3360240" cy="2675880"/>
          </a:xfrm>
          <a:prstGeom prst="rect">
            <a:avLst/>
          </a:prstGeom>
          <a:ln w="0">
            <a:noFill/>
          </a:ln>
        </p:spPr>
      </p:pic>
      <p:pic>
        <p:nvPicPr>
          <p:cNvPr id="224" name="" descr=""/>
          <p:cNvPicPr/>
          <p:nvPr/>
        </p:nvPicPr>
        <p:blipFill>
          <a:blip r:embed="rId2"/>
          <a:stretch/>
        </p:blipFill>
        <p:spPr>
          <a:xfrm>
            <a:off x="1159560" y="2844000"/>
            <a:ext cx="3375000" cy="2676960"/>
          </a:xfrm>
          <a:prstGeom prst="rect">
            <a:avLst/>
          </a:prstGeom>
          <a:ln w="0">
            <a:noFill/>
          </a:ln>
        </p:spPr>
      </p:pic>
      <p:pic>
        <p:nvPicPr>
          <p:cNvPr id="225" name="" descr=""/>
          <p:cNvPicPr/>
          <p:nvPr/>
        </p:nvPicPr>
        <p:blipFill>
          <a:blip r:embed="rId3"/>
          <a:stretch/>
        </p:blipFill>
        <p:spPr>
          <a:xfrm>
            <a:off x="4723560" y="2880000"/>
            <a:ext cx="3375000" cy="2677320"/>
          </a:xfrm>
          <a:prstGeom prst="rect">
            <a:avLst/>
          </a:prstGeom>
          <a:ln w="0">
            <a:noFill/>
          </a:ln>
        </p:spPr>
      </p:pic>
      <p:pic>
        <p:nvPicPr>
          <p:cNvPr id="226" name="" descr=""/>
          <p:cNvPicPr/>
          <p:nvPr/>
        </p:nvPicPr>
        <p:blipFill>
          <a:blip r:embed="rId4"/>
          <a:stretch/>
        </p:blipFill>
        <p:spPr>
          <a:xfrm>
            <a:off x="4703400" y="36000"/>
            <a:ext cx="3395160" cy="267768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TextShape 27"/>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Modélisation – Modèle final</a:t>
            </a:r>
            <a:endParaRPr b="0" lang="fr-CH" sz="2400" spc="-1" strike="noStrike">
              <a:solidFill>
                <a:srgbClr val="000000"/>
              </a:solidFill>
              <a:latin typeface="Arial"/>
            </a:endParaRPr>
          </a:p>
        </p:txBody>
      </p:sp>
      <p:sp>
        <p:nvSpPr>
          <p:cNvPr id="228" name="TextShape 28"/>
          <p:cNvSpPr/>
          <p:nvPr/>
        </p:nvSpPr>
        <p:spPr>
          <a:xfrm>
            <a:off x="4644000" y="1610280"/>
            <a:ext cx="4138560" cy="32122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L’algorithme final sélectioné est le Kmeans avec 3 clusters.</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100 itérations pour vérifier la stabilité et forme des clusters produit un score ARI moyen de 0,92.</a:t>
            </a:r>
            <a:endParaRPr b="0" lang="fr-CH" sz="1800" spc="-1" strike="noStrike">
              <a:solidFill>
                <a:srgbClr val="000000"/>
              </a:solidFill>
              <a:latin typeface="Arial"/>
            </a:endParaRPr>
          </a:p>
        </p:txBody>
      </p:sp>
      <p:pic>
        <p:nvPicPr>
          <p:cNvPr id="229" name="" descr=""/>
          <p:cNvPicPr/>
          <p:nvPr/>
        </p:nvPicPr>
        <p:blipFill>
          <a:blip r:embed="rId1"/>
          <a:stretch/>
        </p:blipFill>
        <p:spPr>
          <a:xfrm>
            <a:off x="1146600" y="1522440"/>
            <a:ext cx="3543120" cy="333612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TextShape 29"/>
          <p:cNvSpPr/>
          <p:nvPr/>
        </p:nvSpPr>
        <p:spPr>
          <a:xfrm>
            <a:off x="1080000" y="90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Stats segments RFM vs clusters Kmeans</a:t>
            </a:r>
            <a:endParaRPr b="0" lang="fr-CH" sz="2400" spc="-1" strike="noStrike">
              <a:solidFill>
                <a:srgbClr val="000000"/>
              </a:solidFill>
              <a:latin typeface="Arial"/>
            </a:endParaRPr>
          </a:p>
        </p:txBody>
      </p:sp>
      <p:pic>
        <p:nvPicPr>
          <p:cNvPr id="231" name="" descr=""/>
          <p:cNvPicPr/>
          <p:nvPr/>
        </p:nvPicPr>
        <p:blipFill>
          <a:blip r:embed="rId1"/>
          <a:stretch/>
        </p:blipFill>
        <p:spPr>
          <a:xfrm>
            <a:off x="1188000" y="1412640"/>
            <a:ext cx="5859360" cy="1213920"/>
          </a:xfrm>
          <a:prstGeom prst="rect">
            <a:avLst/>
          </a:prstGeom>
          <a:ln w="0">
            <a:noFill/>
          </a:ln>
        </p:spPr>
      </p:pic>
      <p:pic>
        <p:nvPicPr>
          <p:cNvPr id="232" name="" descr=""/>
          <p:cNvPicPr/>
          <p:nvPr/>
        </p:nvPicPr>
        <p:blipFill>
          <a:blip r:embed="rId2"/>
          <a:stretch/>
        </p:blipFill>
        <p:spPr>
          <a:xfrm>
            <a:off x="1788840" y="3112560"/>
            <a:ext cx="4833720" cy="1062000"/>
          </a:xfrm>
          <a:prstGeom prst="rect">
            <a:avLst/>
          </a:prstGeom>
          <a:ln w="0">
            <a:noFill/>
          </a:ln>
        </p:spPr>
      </p:pic>
      <p:pic>
        <p:nvPicPr>
          <p:cNvPr id="233" name="" descr=""/>
          <p:cNvPicPr/>
          <p:nvPr/>
        </p:nvPicPr>
        <p:blipFill>
          <a:blip r:embed="rId3"/>
          <a:stretch/>
        </p:blipFill>
        <p:spPr>
          <a:xfrm>
            <a:off x="1836000" y="4608000"/>
            <a:ext cx="4858560" cy="799200"/>
          </a:xfrm>
          <a:prstGeom prst="rect">
            <a:avLst/>
          </a:prstGeom>
          <a:ln w="0">
            <a:noFill/>
          </a:ln>
        </p:spPr>
      </p:pic>
      <p:sp>
        <p:nvSpPr>
          <p:cNvPr id="234" name=""/>
          <p:cNvSpPr/>
          <p:nvPr/>
        </p:nvSpPr>
        <p:spPr>
          <a:xfrm>
            <a:off x="1152000" y="2772000"/>
            <a:ext cx="287856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fr-CH" sz="1800" spc="-1" strike="noStrike">
                <a:solidFill>
                  <a:srgbClr val="000000"/>
                </a:solidFill>
                <a:latin typeface="Arial"/>
                <a:ea typeface="DejaVu Sans"/>
              </a:rPr>
              <a:t>Kmeans 5 clusters</a:t>
            </a:r>
            <a:endParaRPr b="0" lang="fr-CH" sz="1800" spc="-1" strike="noStrike">
              <a:solidFill>
                <a:srgbClr val="000000"/>
              </a:solidFill>
              <a:latin typeface="Arial"/>
            </a:endParaRPr>
          </a:p>
        </p:txBody>
      </p:sp>
      <p:sp>
        <p:nvSpPr>
          <p:cNvPr id="235" name=""/>
          <p:cNvSpPr/>
          <p:nvPr/>
        </p:nvSpPr>
        <p:spPr>
          <a:xfrm>
            <a:off x="1188000" y="4248000"/>
            <a:ext cx="2878560" cy="3448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fr-CH" sz="1800" spc="-1" strike="noStrike">
                <a:solidFill>
                  <a:srgbClr val="000000"/>
                </a:solidFill>
                <a:latin typeface="Arial"/>
                <a:ea typeface="DejaVu Sans"/>
              </a:rPr>
              <a:t>Kmeans 3 clusters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TextShape 18"/>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Stratégie d’ajout des nouveaux clients</a:t>
            </a:r>
            <a:endParaRPr b="0" lang="fr-CH" sz="2400" spc="-1" strike="noStrike">
              <a:solidFill>
                <a:srgbClr val="000000"/>
              </a:solidFill>
              <a:latin typeface="Arial"/>
            </a:endParaRPr>
          </a:p>
        </p:txBody>
      </p:sp>
      <p:sp>
        <p:nvSpPr>
          <p:cNvPr id="237" name="TextShape 40"/>
          <p:cNvSpPr/>
          <p:nvPr/>
        </p:nvSpPr>
        <p:spPr>
          <a:xfrm>
            <a:off x="1086120" y="1563120"/>
            <a:ext cx="7731000" cy="361296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Un nouveau client n’a pas encore effectué de commande et on s’intéresse ici uniquement au comportement d’achat, il ne pourra donc pas rejoindre un cluster pour l’instant.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Un nouveau cluster pourrait être créé avec ces nouveaux clients sans achat.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Une fois une commande effectuée le modèle pourra prédire le cluster du client.</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fr-CH" sz="1800" spc="-1" strike="noStrike">
                <a:solidFill>
                  <a:srgbClr val="808080"/>
                </a:solidFill>
                <a:latin typeface="Noto Sans"/>
                <a:ea typeface="DejaVu Sans"/>
              </a:rPr>
              <a:t>En réalité d’autres métriques seraient également considérés pour ce genre de classification comme par exemple son browser agent, sa navigation sur le site ou son utm_campaign.</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TextShape 31"/>
          <p:cNvSpPr/>
          <p:nvPr/>
        </p:nvSpPr>
        <p:spPr>
          <a:xfrm>
            <a:off x="1086120" y="1491120"/>
            <a:ext cx="7731000" cy="361296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Une première période fixe va contenir environ la moitié des clients. Un premier</a:t>
            </a:r>
            <a:r>
              <a:rPr b="0" lang="de-DE" sz="1800" spc="-1" strike="noStrike">
                <a:solidFill>
                  <a:srgbClr val="808080"/>
                </a:solidFill>
                <a:latin typeface="Noto Sans"/>
                <a:ea typeface="DejaVu Sans"/>
              </a:rPr>
              <a:t> modèle Kmeans avec 3 clusters est entraîné cette période.</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de-DE" sz="1800" spc="-1" strike="noStrike">
                <a:solidFill>
                  <a:srgbClr val="808080"/>
                </a:solidFill>
                <a:latin typeface="Noto Sans"/>
                <a:ea typeface="DejaVu Sans"/>
              </a:rPr>
              <a:t>Une seconde période incluant la première période + un nombre de semaines grandissant est ensuite utilisée pour entraîner un second modèle Kmeans.</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Les deux modèles sont ensuite utilisés pour prédire les clusters de chaque client sur cette seconde période. Cela permet de déterminer quand les prédictions du permier modèle ne sont plus correctes et donc que ce modèle doit être réentrainé.</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Un score ARI est produit entre les deux prédictions pour constater leur écart en fonction de la taille de la seconde période.</a:t>
            </a:r>
            <a:endParaRPr b="0" lang="fr-CH" sz="1800" spc="-1" strike="noStrike">
              <a:solidFill>
                <a:srgbClr val="000000"/>
              </a:solidFill>
              <a:latin typeface="Arial"/>
            </a:endParaRPr>
          </a:p>
        </p:txBody>
      </p:sp>
      <p:sp>
        <p:nvSpPr>
          <p:cNvPr id="239" name="TextShape 33"/>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TextShape 34"/>
          <p:cNvSpPr/>
          <p:nvPr/>
        </p:nvSpPr>
        <p:spPr>
          <a:xfrm>
            <a:off x="3852000" y="1620000"/>
            <a:ext cx="5939280" cy="35992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Le pique constaté doit provenir d’une saisonabilité importante durant ces semaines, il pourrait provenir de soldes par exemple changeant le comportement d’achat des clients à ce moment.</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La qualité des prédictions du modèle fixe restent stables sinon, il n’est pas donc pas besoin de réentrainer ce modèle selon les données </a:t>
            </a:r>
            <a:br>
              <a:rPr sz="1800"/>
            </a:br>
            <a:r>
              <a:rPr b="0" lang="fr-CH" sz="1800" spc="-1" strike="noStrike">
                <a:solidFill>
                  <a:srgbClr val="808080"/>
                </a:solidFill>
                <a:latin typeface="Noto Sans"/>
                <a:ea typeface="DejaVu Sans"/>
              </a:rPr>
              <a:t>fournies.</a:t>
            </a:r>
            <a:endParaRPr b="0" lang="fr-CH" sz="1800" spc="-1" strike="noStrike">
              <a:solidFill>
                <a:srgbClr val="000000"/>
              </a:solidFill>
              <a:latin typeface="Arial"/>
            </a:endParaRPr>
          </a:p>
        </p:txBody>
      </p:sp>
      <p:sp>
        <p:nvSpPr>
          <p:cNvPr id="241" name="TextShape 35"/>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 – résultats</a:t>
            </a:r>
            <a:endParaRPr b="0" lang="fr-CH" sz="2400" spc="-1" strike="noStrike">
              <a:solidFill>
                <a:srgbClr val="000000"/>
              </a:solidFill>
              <a:latin typeface="Arial"/>
            </a:endParaRPr>
          </a:p>
        </p:txBody>
      </p:sp>
      <p:pic>
        <p:nvPicPr>
          <p:cNvPr id="242" name="" descr=""/>
          <p:cNvPicPr/>
          <p:nvPr/>
        </p:nvPicPr>
        <p:blipFill>
          <a:blip r:embed="rId1"/>
          <a:stretch/>
        </p:blipFill>
        <p:spPr>
          <a:xfrm>
            <a:off x="117000" y="1512000"/>
            <a:ext cx="3734280" cy="353340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TextShape 30"/>
          <p:cNvSpPr/>
          <p:nvPr/>
        </p:nvSpPr>
        <p:spPr>
          <a:xfrm>
            <a:off x="1080000" y="1512000"/>
            <a:ext cx="7739280" cy="359928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Il faudrait plus de données pour constater une chute du score ARI indiquant que le modèle doit être réentrainé vu que le comportement d’achat des clients changera certainement après plus de temps dû à des nouveaux produits disponibles, des tendances de mode changeantes, ...</a:t>
            </a:r>
            <a:endParaRPr b="0" lang="fr-CH" sz="1800" spc="-1" strike="noStrike">
              <a:solidFill>
                <a:srgbClr val="000000"/>
              </a:solidFill>
              <a:latin typeface="Arial"/>
            </a:endParaRPr>
          </a:p>
          <a:p>
            <a:pPr marL="216000" indent="-215640">
              <a:lnSpc>
                <a:spcPct val="100000"/>
              </a:lnSpc>
              <a:spcBef>
                <a:spcPts val="1191"/>
              </a:spcBef>
              <a:spcAft>
                <a:spcPts val="992"/>
              </a:spcAft>
              <a:buClr>
                <a:srgbClr val="000000"/>
              </a:buClr>
              <a:buSzPct val="45000"/>
              <a:buFont typeface="Wingdings" charset="2"/>
              <a:buChar char=""/>
            </a:pPr>
            <a:r>
              <a:rPr b="0" lang="fr-CH" sz="1800" spc="-1" strike="noStrike">
                <a:solidFill>
                  <a:srgbClr val="808080"/>
                </a:solidFill>
                <a:latin typeface="Noto Sans"/>
                <a:ea typeface="DejaVu Sans"/>
              </a:rPr>
              <a:t>Rajouter plus de features socio-économiques telles que des notions géographiques, les temps de livraison, etc pourraient peut-être permettre d’obtenir une réponse plus tranchée avec les données actuelles.</a:t>
            </a:r>
            <a:endParaRPr b="0" lang="fr-CH" sz="1800" spc="-1" strike="noStrike">
              <a:solidFill>
                <a:srgbClr val="000000"/>
              </a:solidFill>
              <a:latin typeface="Arial"/>
            </a:endParaRPr>
          </a:p>
        </p:txBody>
      </p:sp>
      <p:sp>
        <p:nvSpPr>
          <p:cNvPr id="244" name="TextShape 36"/>
          <p:cNvSpPr/>
          <p:nvPr/>
        </p:nvSpPr>
        <p:spPr>
          <a:xfrm>
            <a:off x="1080000" y="1080000"/>
            <a:ext cx="683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Maintenance du projet – résultats</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TextShape 53"/>
          <p:cNvSpPr/>
          <p:nvPr/>
        </p:nvSpPr>
        <p:spPr>
          <a:xfrm>
            <a:off x="1080000" y="1080000"/>
            <a:ext cx="8450280" cy="384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Liberation Sans;Arial"/>
                <a:ea typeface="DejaVu Sans"/>
              </a:rPr>
              <a:t>Discussion</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TextShape 2"/>
          <p:cNvSpPr/>
          <p:nvPr/>
        </p:nvSpPr>
        <p:spPr>
          <a:xfrm>
            <a:off x="1080000" y="1080000"/>
            <a:ext cx="4491720" cy="384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de-DE" sz="2400" spc="-1" strike="noStrike">
                <a:solidFill>
                  <a:srgbClr val="000000"/>
                </a:solidFill>
                <a:latin typeface="Noto Sans"/>
                <a:ea typeface="DejaVu Sans"/>
              </a:rPr>
              <a:t>Rappel de la problématique</a:t>
            </a:r>
            <a:endParaRPr b="0" lang="fr-CH" sz="2400" spc="-1" strike="noStrike">
              <a:solidFill>
                <a:srgbClr val="000000"/>
              </a:solidFill>
              <a:latin typeface="Arial"/>
            </a:endParaRPr>
          </a:p>
        </p:txBody>
      </p:sp>
      <p:sp>
        <p:nvSpPr>
          <p:cNvPr id="175" name="TextShape 1"/>
          <p:cNvSpPr/>
          <p:nvPr/>
        </p:nvSpPr>
        <p:spPr>
          <a:xfrm>
            <a:off x="1086120" y="1609560"/>
            <a:ext cx="7724160" cy="3247560"/>
          </a:xfrm>
          <a:prstGeom prst="rect">
            <a:avLst/>
          </a:prstGeom>
          <a:noFill/>
          <a:ln w="0">
            <a:noFill/>
          </a:ln>
        </p:spPr>
        <p:style>
          <a:lnRef idx="0"/>
          <a:fillRef idx="0"/>
          <a:effectRef idx="0"/>
          <a:fontRef idx="minor"/>
        </p:style>
        <p:txBody>
          <a:bodyPr lIns="90000" rIns="90000" tIns="45000" bIns="45000" anchor="t">
            <a:noAutofit/>
          </a:bodyPr>
          <a:p>
            <a:pPr marL="216000" indent="-215640" algn="just">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Olist est une compagnie de vente en ligne qui aimerait utiliser ses données de clients pour dans un premier temps améliorer leurs campagnes de communication.</a:t>
            </a:r>
            <a:endParaRPr b="0" lang="fr-CH" sz="1800" spc="-1" strike="noStrike">
              <a:solidFill>
                <a:srgbClr val="000000"/>
              </a:solidFill>
              <a:latin typeface="Arial"/>
            </a:endParaRPr>
          </a:p>
          <a:p>
            <a:pPr marL="216000" indent="-215640" algn="just">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Dans cette optique une segmentation des clients est demandée afin de comprendre les différents types d’utilisateurs grâce à leur comportement d’achat et à leurs données personnelles.</a:t>
            </a:r>
            <a:endParaRPr b="0" lang="fr-CH" sz="1800" spc="-1" strike="noStrike">
              <a:solidFill>
                <a:srgbClr val="000000"/>
              </a:solidFill>
              <a:latin typeface="Arial"/>
            </a:endParaRPr>
          </a:p>
          <a:p>
            <a:pPr marL="216000" indent="-215640" algn="just">
              <a:lnSpc>
                <a:spcPct val="100000"/>
              </a:lnSpc>
              <a:spcBef>
                <a:spcPts val="1191"/>
              </a:spcBef>
              <a:spcAft>
                <a:spcPts val="992"/>
              </a:spcAft>
              <a:buClr>
                <a:srgbClr val="000000"/>
              </a:buClr>
              <a:buSzPct val="45000"/>
              <a:buFont typeface="Wingdings" charset="2"/>
              <a:buChar char=""/>
            </a:pPr>
            <a:r>
              <a:rPr b="0" lang="de-DE" sz="1800" spc="-1" strike="noStrike">
                <a:solidFill>
                  <a:srgbClr val="808080"/>
                </a:solidFill>
                <a:latin typeface="Noto Sans"/>
                <a:ea typeface="DejaVu Sans"/>
              </a:rPr>
              <a:t>Une proposition de contrat de maintenance basée sur une analyse de la stabilité des segments au cours du temps est également demandée pour s’assurer que la segmentation restera pertinente au fil du temps.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TextShape 8"/>
          <p:cNvSpPr/>
          <p:nvPr/>
        </p:nvSpPr>
        <p:spPr>
          <a:xfrm>
            <a:off x="1080000" y="1095120"/>
            <a:ext cx="503208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a:t>
            </a:r>
            <a:endParaRPr b="0" lang="fr-CH" sz="2400" spc="-1" strike="noStrike">
              <a:solidFill>
                <a:srgbClr val="000000"/>
              </a:solidFill>
              <a:latin typeface="Arial"/>
            </a:endParaRPr>
          </a:p>
        </p:txBody>
      </p:sp>
      <p:sp>
        <p:nvSpPr>
          <p:cNvPr id="177" name="TextShape 9"/>
          <p:cNvSpPr/>
          <p:nvPr/>
        </p:nvSpPr>
        <p:spPr>
          <a:xfrm>
            <a:off x="1086120" y="1635120"/>
            <a:ext cx="7724160" cy="3612960"/>
          </a:xfrm>
          <a:prstGeom prst="rect">
            <a:avLst/>
          </a:prstGeom>
          <a:noFill/>
          <a:ln w="0">
            <a:noFill/>
          </a:ln>
        </p:spPr>
        <p:style>
          <a:lnRef idx="0"/>
          <a:fillRef idx="0"/>
          <a:effectRef idx="0"/>
          <a:fontRef idx="minor"/>
        </p:style>
        <p:txBody>
          <a:bodyPr lIns="90000" rIns="90000" tIns="45000" bIns="45000" anchor="t">
            <a:noAutofit/>
          </a:bodyPr>
          <a:p>
            <a:r>
              <a:rPr b="0" lang="de-DE" sz="1800" spc="-1" strike="noStrike">
                <a:solidFill>
                  <a:srgbClr val="808080"/>
                </a:solidFill>
                <a:latin typeface="Noto Sans"/>
                <a:ea typeface="DejaVu Sans"/>
              </a:rPr>
              <a:t>Tes cached_questions vont de 2010 a 2012.</a:t>
            </a:r>
            <a:r>
              <a:rPr b="0" lang="de-DE" sz="1800" spc="-1" strike="noStrike">
                <a:solidFill>
                  <a:srgbClr val="808080"/>
                </a:solidFill>
                <a:latin typeface="Noto Sans"/>
                <a:ea typeface="DejaVu Sans"/>
              </a:rPr>
              <a:t>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variables utilisées sont toutes liées à un client unique (basé sur leur customer_unique_id):</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1" lang="de-DE" sz="1800" spc="-1" strike="noStrike">
                <a:solidFill>
                  <a:srgbClr val="808080"/>
                </a:solidFill>
                <a:latin typeface="Noto Sans"/>
                <a:ea typeface="DejaVu Sans"/>
              </a:rPr>
              <a:t>R</a:t>
            </a:r>
            <a:r>
              <a:rPr b="0" lang="de-DE" sz="1800" spc="-1" strike="noStrike">
                <a:solidFill>
                  <a:srgbClr val="808080"/>
                </a:solidFill>
                <a:latin typeface="Noto Sans"/>
                <a:ea typeface="DejaVu Sans"/>
              </a:rPr>
              <a:t>ecency: le nombre de jours depuis le dernier achat.</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1" lang="de-DE" sz="1800" spc="-1" strike="noStrike">
                <a:solidFill>
                  <a:srgbClr val="808080"/>
                </a:solidFill>
                <a:latin typeface="Noto Sans"/>
                <a:ea typeface="DejaVu Sans"/>
              </a:rPr>
              <a:t>F</a:t>
            </a:r>
            <a:r>
              <a:rPr b="0" lang="de-DE" sz="1800" spc="-1" strike="noStrike">
                <a:solidFill>
                  <a:srgbClr val="808080"/>
                </a:solidFill>
                <a:latin typeface="Noto Sans"/>
                <a:ea typeface="DejaVu Sans"/>
              </a:rPr>
              <a:t>requency: Le nombre de commandes effectuées.</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1" lang="de-DE" sz="1800" spc="-1" strike="noStrike">
                <a:solidFill>
                  <a:srgbClr val="808080"/>
                </a:solidFill>
                <a:latin typeface="Noto Sans"/>
                <a:ea typeface="DejaVu Sans"/>
              </a:rPr>
              <a:t>M</a:t>
            </a:r>
            <a:r>
              <a:rPr b="0" lang="de-DE" sz="1800" spc="-1" strike="noStrike">
                <a:solidFill>
                  <a:srgbClr val="808080"/>
                </a:solidFill>
                <a:latin typeface="Noto Sans"/>
                <a:ea typeface="DejaVu Sans"/>
              </a:rPr>
              <a:t>onetary_value: La somme totale dépensée.</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Average_review: la satisfaction moyenne.</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Payment_type: Le type de paiement utilisé par le client.</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TextShape 6"/>
          <p:cNvSpPr/>
          <p:nvPr/>
        </p:nvSpPr>
        <p:spPr>
          <a:xfrm>
            <a:off x="1080000" y="1095120"/>
            <a:ext cx="503208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a:t>
            </a:r>
            <a:endParaRPr b="0" lang="fr-CH" sz="2400" spc="-1" strike="noStrike">
              <a:solidFill>
                <a:srgbClr val="000000"/>
              </a:solidFill>
              <a:latin typeface="Arial"/>
            </a:endParaRPr>
          </a:p>
        </p:txBody>
      </p:sp>
      <p:sp>
        <p:nvSpPr>
          <p:cNvPr id="179" name="TextShape 7"/>
          <p:cNvSpPr/>
          <p:nvPr/>
        </p:nvSpPr>
        <p:spPr>
          <a:xfrm>
            <a:off x="1086120" y="1527120"/>
            <a:ext cx="7724160" cy="361296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71 clients ayant plus de 7 commandes ont été exclus afin d’éliminer quelques outliers et d’obtenir une meilleure visibilité des clusters.</a:t>
            </a:r>
            <a:endParaRPr b="0" lang="fr-CH" sz="1800" spc="-1" strike="noStrike">
              <a:solidFill>
                <a:srgbClr val="000000"/>
              </a:solidFill>
              <a:latin typeface="Arial"/>
            </a:endParaRPr>
          </a:p>
          <a:p>
            <a:pPr marL="216000" indent="-215640">
              <a:lnSpc>
                <a:spcPct val="100000"/>
              </a:lnSpc>
              <a:spcBef>
                <a:spcPts val="340"/>
              </a:spcBef>
              <a:spcAft>
                <a:spcPts val="142"/>
              </a:spcAft>
              <a:buClr>
                <a:srgbClr val="000000"/>
              </a:buClr>
              <a:buSzPct val="45000"/>
              <a:buFont typeface="Wingdings" charset="2"/>
              <a:buChar char=""/>
            </a:pPr>
            <a:r>
              <a:rPr b="0" lang="fr-CH" sz="1800" spc="-1" strike="noStrike">
                <a:solidFill>
                  <a:srgbClr val="808080"/>
                </a:solidFill>
                <a:latin typeface="Noto Sans"/>
                <a:ea typeface="DejaVu Sans"/>
              </a:rPr>
              <a:t>Le type de paiement est la seule variable qualitative et va être encodé via un OneHotEncoder.</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Les données quantitatives vont être standardisées via un StandardScaler pour permettre un meilleur fitting des modèles de partitionnement (clustering).</a:t>
            </a:r>
            <a:endParaRPr b="0" lang="fr-CH" sz="1800" spc="-1" strike="noStrike">
              <a:solidFill>
                <a:srgbClr val="000000"/>
              </a:solidFill>
              <a:latin typeface="Arial"/>
            </a:endParaRPr>
          </a:p>
          <a:p>
            <a:pPr marL="216000" indent="-215640">
              <a:lnSpc>
                <a:spcPct val="100000"/>
              </a:lnSpc>
              <a:spcBef>
                <a:spcPts val="907"/>
              </a:spcBef>
              <a:spcAft>
                <a:spcPts val="709"/>
              </a:spcAft>
              <a:buClr>
                <a:srgbClr val="000000"/>
              </a:buClr>
              <a:buSzPct val="45000"/>
              <a:buFont typeface="Wingdings" charset="2"/>
              <a:buChar char=""/>
            </a:pPr>
            <a:r>
              <a:rPr b="0" lang="fr-CH" sz="1800" spc="-1" strike="noStrike">
                <a:solidFill>
                  <a:srgbClr val="808080"/>
                </a:solidFill>
                <a:latin typeface="Noto Sans"/>
                <a:ea typeface="DejaVu Sans"/>
              </a:rPr>
              <a:t>Un échantillon de 40’000 clients va être utilisé pour les modèles de clustering par densité et de regroupement hiérarchique vu qu’une taille plus élevée nécessite trop de ressources.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TextShape 10"/>
          <p:cNvSpPr/>
          <p:nvPr/>
        </p:nvSpPr>
        <p:spPr>
          <a:xfrm>
            <a:off x="1080000" y="1095120"/>
            <a:ext cx="809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distributions</a:t>
            </a:r>
            <a:endParaRPr b="0" lang="fr-CH" sz="2400" spc="-1" strike="noStrike">
              <a:solidFill>
                <a:srgbClr val="000000"/>
              </a:solidFill>
              <a:latin typeface="Arial"/>
            </a:endParaRPr>
          </a:p>
        </p:txBody>
      </p:sp>
      <p:pic>
        <p:nvPicPr>
          <p:cNvPr id="181" name="" descr=""/>
          <p:cNvPicPr/>
          <p:nvPr/>
        </p:nvPicPr>
        <p:blipFill>
          <a:blip r:embed="rId1"/>
          <a:stretch/>
        </p:blipFill>
        <p:spPr>
          <a:xfrm>
            <a:off x="612000" y="1615320"/>
            <a:ext cx="3342960" cy="3349800"/>
          </a:xfrm>
          <a:prstGeom prst="rect">
            <a:avLst/>
          </a:prstGeom>
          <a:ln w="0">
            <a:noFill/>
          </a:ln>
        </p:spPr>
      </p:pic>
      <p:pic>
        <p:nvPicPr>
          <p:cNvPr id="182" name="" descr=""/>
          <p:cNvPicPr/>
          <p:nvPr/>
        </p:nvPicPr>
        <p:blipFill>
          <a:blip r:embed="rId2"/>
          <a:stretch/>
        </p:blipFill>
        <p:spPr>
          <a:xfrm>
            <a:off x="4860000" y="1626840"/>
            <a:ext cx="3417120" cy="337428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3" name="" descr=""/>
          <p:cNvPicPr/>
          <p:nvPr/>
        </p:nvPicPr>
        <p:blipFill>
          <a:blip r:embed="rId1"/>
          <a:stretch/>
        </p:blipFill>
        <p:spPr>
          <a:xfrm>
            <a:off x="612000" y="1620000"/>
            <a:ext cx="3446280" cy="3417120"/>
          </a:xfrm>
          <a:prstGeom prst="rect">
            <a:avLst/>
          </a:prstGeom>
          <a:ln w="0">
            <a:noFill/>
          </a:ln>
        </p:spPr>
      </p:pic>
      <p:pic>
        <p:nvPicPr>
          <p:cNvPr id="184" name="" descr=""/>
          <p:cNvPicPr/>
          <p:nvPr/>
        </p:nvPicPr>
        <p:blipFill>
          <a:blip r:embed="rId2"/>
          <a:stretch/>
        </p:blipFill>
        <p:spPr>
          <a:xfrm>
            <a:off x="4824000" y="1612440"/>
            <a:ext cx="3454200" cy="3424680"/>
          </a:xfrm>
          <a:prstGeom prst="rect">
            <a:avLst/>
          </a:prstGeom>
          <a:ln w="0">
            <a:noFill/>
          </a:ln>
        </p:spPr>
      </p:pic>
      <p:sp>
        <p:nvSpPr>
          <p:cNvPr id="185" name="TextShape 11"/>
          <p:cNvSpPr/>
          <p:nvPr/>
        </p:nvSpPr>
        <p:spPr>
          <a:xfrm>
            <a:off x="1080000" y="1112760"/>
            <a:ext cx="809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distributions</a:t>
            </a:r>
            <a:endParaRPr b="0" lang="fr-CH"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TextShape 5"/>
          <p:cNvSpPr/>
          <p:nvPr/>
        </p:nvSpPr>
        <p:spPr>
          <a:xfrm>
            <a:off x="1080000" y="1112760"/>
            <a:ext cx="809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distributions</a:t>
            </a:r>
            <a:endParaRPr b="0" lang="fr-CH" sz="2400" spc="-1" strike="noStrike">
              <a:solidFill>
                <a:srgbClr val="000000"/>
              </a:solidFill>
              <a:latin typeface="Arial"/>
            </a:endParaRPr>
          </a:p>
        </p:txBody>
      </p:sp>
      <p:pic>
        <p:nvPicPr>
          <p:cNvPr id="187" name="" descr=""/>
          <p:cNvPicPr/>
          <p:nvPr/>
        </p:nvPicPr>
        <p:blipFill>
          <a:blip r:embed="rId1"/>
          <a:stretch/>
        </p:blipFill>
        <p:spPr>
          <a:xfrm>
            <a:off x="2160000" y="1606680"/>
            <a:ext cx="4964400" cy="397116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TextShape 12"/>
          <p:cNvSpPr/>
          <p:nvPr/>
        </p:nvSpPr>
        <p:spPr>
          <a:xfrm>
            <a:off x="1080000" y="1112760"/>
            <a:ext cx="8097120" cy="38484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spcBef>
                <a:spcPts val="720"/>
              </a:spcBef>
            </a:pPr>
            <a:r>
              <a:rPr b="1" lang="de-DE" sz="2400" spc="-1" strike="noStrike">
                <a:solidFill>
                  <a:srgbClr val="000000"/>
                </a:solidFill>
                <a:latin typeface="Noto Sans"/>
                <a:ea typeface="DejaVu Sans"/>
              </a:rPr>
              <a:t>Présentation du jeu de données – RFM segments</a:t>
            </a:r>
            <a:endParaRPr b="0" lang="fr-CH" sz="2400" spc="-1" strike="noStrike">
              <a:solidFill>
                <a:srgbClr val="000000"/>
              </a:solidFill>
              <a:latin typeface="Arial"/>
            </a:endParaRPr>
          </a:p>
        </p:txBody>
      </p:sp>
      <p:sp>
        <p:nvSpPr>
          <p:cNvPr id="189" name="TextShape 14"/>
          <p:cNvSpPr/>
          <p:nvPr/>
        </p:nvSpPr>
        <p:spPr>
          <a:xfrm>
            <a:off x="1086120" y="1563120"/>
            <a:ext cx="7724160" cy="3612960"/>
          </a:xfrm>
          <a:prstGeom prst="rect">
            <a:avLst/>
          </a:prstGeom>
          <a:noFill/>
          <a:ln w="0">
            <a:noFill/>
          </a:ln>
        </p:spPr>
        <p:style>
          <a:lnRef idx="0"/>
          <a:fillRef idx="0"/>
          <a:effectRef idx="0"/>
          <a:fontRef idx="minor"/>
        </p:style>
        <p:txBody>
          <a:bodyPr lIns="90000" rIns="90000" tIns="45000" bIns="45000" anchor="t">
            <a:noAutofit/>
          </a:bodyPr>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variables de Recency et Monetary_value sont converties en une valeur entre 1 et 4 dépendamment de leur quartile.</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Les valeurs uniques de la Frequency sont trop peu nombreuses pour utiliser des quartiles, la conversion est faite selon la logique:</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Frequency = 1 → 1</a:t>
            </a:r>
            <a:endParaRPr b="0" lang="fr-CH" sz="1800" spc="-1" strike="noStrike">
              <a:solidFill>
                <a:srgbClr val="000000"/>
              </a:solidFill>
              <a:latin typeface="Arial"/>
            </a:endParaRPr>
          </a:p>
          <a:p>
            <a:pPr lvl="1" marL="432000" indent="-21600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Frequency &gt; 1 → 2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Ces valeurs sont ensuite additionées et produisent le RFM_Score. Ce score définit la place de chaque client dans un segment RFM. </a:t>
            </a:r>
            <a:endParaRPr b="0" lang="fr-CH" sz="1800" spc="-1" strike="noStrike">
              <a:solidFill>
                <a:srgbClr val="000000"/>
              </a:solidFill>
              <a:latin typeface="Arial"/>
            </a:endParaRPr>
          </a:p>
          <a:p>
            <a:pPr marL="216000" indent="-215640">
              <a:lnSpc>
                <a:spcPct val="100000"/>
              </a:lnSpc>
              <a:spcBef>
                <a:spcPts val="624"/>
              </a:spcBef>
              <a:spcAft>
                <a:spcPts val="425"/>
              </a:spcAft>
              <a:buClr>
                <a:srgbClr val="000000"/>
              </a:buClr>
              <a:buSzPct val="45000"/>
              <a:buFont typeface="Wingdings" charset="2"/>
              <a:buChar char=""/>
            </a:pPr>
            <a:r>
              <a:rPr b="0" lang="de-DE" sz="1800" spc="-1" strike="noStrike">
                <a:solidFill>
                  <a:srgbClr val="808080"/>
                </a:solidFill>
                <a:latin typeface="Noto Sans"/>
                <a:ea typeface="DejaVu Sans"/>
              </a:rPr>
              <a:t>Il s’agit donc d’une segmentation effectuée via des règles business.</a:t>
            </a:r>
            <a:endParaRPr b="0" lang="fr-CH"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1884</TotalTime>
  <Application>LibreOffice/24.2.5.2$Linux_X86_64 LibreOffice_project/420$Build-2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2024-05-20T12:52:13Z</dcterms:created>
  <dc:creator/>
  <dc:description/>
  <dc:language>de-DE</dc:language>
  <cp:lastModifiedBy/>
  <dcterms:modified xsi:type="dcterms:W3CDTF">2024-08-30T14:08:55Z</dcterms:modified>
  <cp:revision>328</cp:revision>
  <dc:subject/>
  <dc:title>Grey Elegant</dc:title>
</cp:coreProperties>
</file>

<file path=docProps/custom.xml><?xml version="1.0" encoding="utf-8"?>
<Properties xmlns="http://schemas.openxmlformats.org/officeDocument/2006/custom-properties" xmlns:vt="http://schemas.openxmlformats.org/officeDocument/2006/docPropsVTypes"/>
</file>